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0"/>
  </p:notesMasterIdLst>
  <p:sldIdLst>
    <p:sldId id="256" r:id="rId3"/>
    <p:sldId id="258" r:id="rId4"/>
    <p:sldId id="263" r:id="rId5"/>
    <p:sldId id="259" r:id="rId6"/>
    <p:sldId id="297" r:id="rId7"/>
    <p:sldId id="298" r:id="rId8"/>
    <p:sldId id="261" r:id="rId9"/>
    <p:sldId id="300" r:id="rId10"/>
    <p:sldId id="303" r:id="rId11"/>
    <p:sldId id="302" r:id="rId12"/>
    <p:sldId id="301" r:id="rId13"/>
    <p:sldId id="304" r:id="rId14"/>
    <p:sldId id="305" r:id="rId15"/>
    <p:sldId id="306" r:id="rId16"/>
    <p:sldId id="307" r:id="rId17"/>
    <p:sldId id="323" r:id="rId18"/>
    <p:sldId id="308" r:id="rId19"/>
    <p:sldId id="314" r:id="rId20"/>
    <p:sldId id="309" r:id="rId21"/>
    <p:sldId id="310" r:id="rId22"/>
    <p:sldId id="311" r:id="rId23"/>
    <p:sldId id="317" r:id="rId24"/>
    <p:sldId id="312" r:id="rId25"/>
    <p:sldId id="313" r:id="rId26"/>
    <p:sldId id="315" r:id="rId27"/>
    <p:sldId id="316" r:id="rId28"/>
    <p:sldId id="318" r:id="rId29"/>
    <p:sldId id="319" r:id="rId30"/>
    <p:sldId id="320" r:id="rId31"/>
    <p:sldId id="321" r:id="rId32"/>
    <p:sldId id="322" r:id="rId33"/>
    <p:sldId id="325" r:id="rId34"/>
    <p:sldId id="327" r:id="rId35"/>
    <p:sldId id="326" r:id="rId36"/>
    <p:sldId id="328" r:id="rId37"/>
    <p:sldId id="278" r:id="rId38"/>
    <p:sldId id="296" r:id="rId39"/>
  </p:sldIdLst>
  <p:sldSz cx="9144000" cy="5143500" type="screen16x9"/>
  <p:notesSz cx="6858000" cy="9144000"/>
  <p:embeddedFontLst>
    <p:embeddedFont>
      <p:font typeface="Advent Pro Medium" panose="020B0604020202020204" charset="0"/>
      <p:regular r:id="rId41"/>
      <p:bold r:id="rId42"/>
      <p:italic r:id="rId43"/>
      <p:boldItalic r:id="rId44"/>
    </p:embeddedFont>
    <p:embeddedFont>
      <p:font typeface="Advent Pro SemiBold" panose="020B0604020202020204" charset="0"/>
      <p:regular r:id="rId45"/>
      <p:bold r:id="rId46"/>
      <p:italic r:id="rId47"/>
      <p:boldItalic r:id="rId48"/>
    </p:embeddedFont>
    <p:embeddedFont>
      <p:font typeface="Fira Sans Condensed Medium" panose="020B0603050000020004" pitchFamily="34" charset="0"/>
      <p:regular r:id="rId49"/>
      <p:bold r:id="rId50"/>
      <p:italic r:id="rId51"/>
      <p:boldItalic r:id="rId52"/>
    </p:embeddedFont>
    <p:embeddedFont>
      <p:font typeface="Fira Sans Extra Condensed Medium" panose="020B0604020202020204" charset="0"/>
      <p:regular r:id="rId53"/>
      <p:bold r:id="rId54"/>
      <p:italic r:id="rId55"/>
      <p:boldItalic r:id="rId56"/>
    </p:embeddedFont>
    <p:embeddedFont>
      <p:font typeface="Maven Pro" panose="020B0604020202020204" charset="0"/>
      <p:regular r:id="rId57"/>
      <p:bold r:id="rId58"/>
    </p:embeddedFont>
    <p:embeddedFont>
      <p:font typeface="Proxima Nova" panose="020B0604020202020204" charset="0"/>
      <p:regular r:id="rId59"/>
      <p:bold r:id="rId60"/>
      <p:italic r:id="rId61"/>
      <p:boldItalic r:id="rId62"/>
    </p:embeddedFont>
    <p:embeddedFont>
      <p:font typeface="Proxima Nova Semibold" panose="020B0604020202020204" charset="0"/>
      <p:regular r:id="rId63"/>
      <p:bold r:id="rId64"/>
      <p:boldItalic r:id="rId65"/>
    </p:embeddedFont>
    <p:embeddedFont>
      <p:font typeface="Share Tech" panose="020B060402020202020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B16149-DB7A-43AF-8FBF-85B0D9D7813F}">
  <a:tblStyle styleId="{B0B16149-DB7A-43AF-8FBF-85B0D9D781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96" d="100"/>
          <a:sy n="96" d="100"/>
        </p:scale>
        <p:origin x="70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0" name="Google Shape;13790;g70e1a7781e_1_25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1" name="Google Shape;13791;g70e1a7781e_1_25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3718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8140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4760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159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9" r:id="rId6"/>
    <p:sldLayoutId id="2147483663" r:id="rId7"/>
    <p:sldLayoutId id="2147483665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TB FAUZAN RACHMAN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 SEEKERS CLUSTERING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94CDD6D7-4D93-4C20-B028-3CCF8BD2C7E8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930198" y="1373195"/>
            <a:ext cx="2727495" cy="6447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Kondisi</a:t>
            </a:r>
            <a:r>
              <a:rPr lang="en-US" dirty="0"/>
              <a:t> Awal</a:t>
            </a:r>
            <a:endParaRPr lang="en-ID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8D8ECF46-10CF-43FE-A3AE-A2E03E547329}"/>
              </a:ext>
            </a:extLst>
          </p:cNvPr>
          <p:cNvSpPr txBox="1">
            <a:spLocks/>
          </p:cNvSpPr>
          <p:nvPr/>
        </p:nvSpPr>
        <p:spPr>
          <a:xfrm>
            <a:off x="3395273" y="267220"/>
            <a:ext cx="2363850" cy="11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/>
              <a:t>Data Preparation</a:t>
            </a:r>
            <a:endParaRPr lang="en-ID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FDA6D79-B2D4-4854-8291-A5F256553576}"/>
              </a:ext>
            </a:extLst>
          </p:cNvPr>
          <p:cNvSpPr/>
          <p:nvPr/>
        </p:nvSpPr>
        <p:spPr>
          <a:xfrm rot="10800000">
            <a:off x="4051300" y="2514774"/>
            <a:ext cx="520700" cy="165735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9" name="Google Shape;573;p29">
            <a:extLst>
              <a:ext uri="{FF2B5EF4-FFF2-40B4-BE49-F238E27FC236}">
                <a16:creationId xmlns:a16="http://schemas.microsoft.com/office/drawing/2014/main" id="{9148F6D7-F639-4F39-AAB5-D94AD25BC7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1795644"/>
            <a:ext cx="4203700" cy="3271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Berdasarkan</a:t>
            </a:r>
            <a:r>
              <a:rPr lang="en-US" dirty="0"/>
              <a:t> data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top variable yang </a:t>
            </a:r>
            <a:r>
              <a:rPr lang="en-US" dirty="0" err="1"/>
              <a:t>memiliki</a:t>
            </a:r>
            <a:r>
              <a:rPr lang="en-US" dirty="0"/>
              <a:t> missing value </a:t>
            </a:r>
            <a:r>
              <a:rPr lang="en-US" dirty="0" err="1"/>
              <a:t>terbanyak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Kolom </a:t>
            </a:r>
            <a:r>
              <a:rPr lang="en-US" dirty="0" err="1">
                <a:solidFill>
                  <a:schemeClr val="bg1"/>
                </a:solidFill>
              </a:rPr>
              <a:t>Pengalaman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Kerja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Diterima</a:t>
            </a:r>
            <a:endParaRPr lang="en-US" dirty="0">
              <a:solidFill>
                <a:schemeClr val="bg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Kolom </a:t>
            </a:r>
            <a:r>
              <a:rPr lang="en-US" dirty="0" err="1">
                <a:solidFill>
                  <a:schemeClr val="bg1"/>
                </a:solidFill>
              </a:rPr>
              <a:t>Pengalaman</a:t>
            </a:r>
            <a:endParaRPr lang="en-US" dirty="0">
              <a:solidFill>
                <a:schemeClr val="bg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Kolom </a:t>
            </a:r>
            <a:r>
              <a:rPr lang="en-US" dirty="0" err="1">
                <a:solidFill>
                  <a:schemeClr val="bg1"/>
                </a:solidFill>
              </a:rPr>
              <a:t>Keterampilan</a:t>
            </a:r>
            <a:endParaRPr lang="en-US" dirty="0">
              <a:solidFill>
                <a:schemeClr val="bg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Kolom Email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Kolom </a:t>
            </a:r>
            <a:r>
              <a:rPr lang="en-US" dirty="0" err="1">
                <a:solidFill>
                  <a:schemeClr val="bg1"/>
                </a:solidFill>
              </a:rPr>
              <a:t>Jurusan</a:t>
            </a:r>
            <a:endParaRPr lang="en-US" dirty="0">
              <a:solidFill>
                <a:schemeClr val="bg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Kolom No HP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Kolom Status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Kolom </a:t>
            </a:r>
            <a:r>
              <a:rPr lang="en-US" dirty="0" err="1">
                <a:solidFill>
                  <a:schemeClr val="bg1"/>
                </a:solidFill>
              </a:rPr>
              <a:t>Jenis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Kelamin</a:t>
            </a:r>
            <a:endParaRPr lang="en-US" dirty="0">
              <a:solidFill>
                <a:schemeClr val="bg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Kolom </a:t>
            </a:r>
            <a:r>
              <a:rPr lang="en-US" dirty="0" err="1">
                <a:solidFill>
                  <a:schemeClr val="bg1"/>
                </a:solidFill>
              </a:rPr>
              <a:t>Tahun</a:t>
            </a:r>
            <a:r>
              <a:rPr lang="en-US" dirty="0">
                <a:solidFill>
                  <a:schemeClr val="bg1"/>
                </a:solidFill>
              </a:rPr>
              <a:t> Lulus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5A7E4F-4EEC-4981-B14E-4A0B63F5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83" y="2085802"/>
            <a:ext cx="3111460" cy="27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9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74B8-C6E9-45AC-ADA0-F60837A54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632" y="1373195"/>
            <a:ext cx="1881300" cy="644700"/>
          </a:xfrm>
        </p:spPr>
        <p:txBody>
          <a:bodyPr/>
          <a:lstStyle/>
          <a:p>
            <a:r>
              <a:rPr lang="en-US" dirty="0" err="1"/>
              <a:t>Penambahan</a:t>
            </a:r>
            <a:r>
              <a:rPr lang="en-US" dirty="0"/>
              <a:t> variable </a:t>
            </a:r>
            <a:r>
              <a:rPr lang="en-US" dirty="0" err="1"/>
              <a:t>baru</a:t>
            </a:r>
            <a:endParaRPr lang="en-ID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365491-AEBC-41C9-8F59-981EE5C1E72B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6054554" y="1373195"/>
            <a:ext cx="2727495" cy="644700"/>
          </a:xfrm>
        </p:spPr>
        <p:txBody>
          <a:bodyPr/>
          <a:lstStyle/>
          <a:p>
            <a:r>
              <a:rPr lang="en-US" dirty="0"/>
              <a:t>Data Setelah </a:t>
            </a:r>
            <a:r>
              <a:rPr lang="en-US" dirty="0" err="1"/>
              <a:t>Penambahan</a:t>
            </a:r>
            <a:r>
              <a:rPr lang="en-US" dirty="0"/>
              <a:t> dan </a:t>
            </a:r>
            <a:r>
              <a:rPr lang="en-US" dirty="0" err="1"/>
              <a:t>Migrasi</a:t>
            </a:r>
            <a:endParaRPr lang="en-ID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FC1A54-D042-444F-AC3D-95A4CC211F6E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1447632" y="2744056"/>
            <a:ext cx="1881300" cy="644700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C79E72-179A-4D70-B44F-48569057DEB5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3395273" y="267221"/>
            <a:ext cx="2363850" cy="527050"/>
          </a:xfrm>
        </p:spPr>
        <p:txBody>
          <a:bodyPr/>
          <a:lstStyle/>
          <a:p>
            <a:pPr algn="ctr"/>
            <a:r>
              <a:rPr lang="en-US" dirty="0"/>
              <a:t>Data Cleaning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5F740-AA02-434C-B257-2B7D16E7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6" y="2099356"/>
            <a:ext cx="4630512" cy="527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05F31A-B3E2-4412-99D0-67A03663B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6" y="3423506"/>
            <a:ext cx="4879974" cy="754425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2F95964B-6C02-427A-A288-C211DAD096D7}"/>
              </a:ext>
            </a:extLst>
          </p:cNvPr>
          <p:cNvSpPr/>
          <p:nvPr/>
        </p:nvSpPr>
        <p:spPr>
          <a:xfrm rot="10800000">
            <a:off x="5270457" y="2237731"/>
            <a:ext cx="520700" cy="165735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8" name="Google Shape;573;p29">
            <a:extLst>
              <a:ext uri="{FF2B5EF4-FFF2-40B4-BE49-F238E27FC236}">
                <a16:creationId xmlns:a16="http://schemas.microsoft.com/office/drawing/2014/main" id="{70CF072C-61D4-487B-87EC-746716DE3E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4773" y="4260481"/>
            <a:ext cx="3558736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 </a:t>
            </a:r>
            <a:r>
              <a:rPr lang="en-US" dirty="0" err="1"/>
              <a:t>baru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Dari </a:t>
            </a:r>
            <a:r>
              <a:rPr lang="en-US" dirty="0" err="1"/>
              <a:t>Migrasi</a:t>
            </a:r>
            <a:r>
              <a:rPr lang="en-US" dirty="0"/>
              <a:t> Data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9075C01-E902-4A9F-9922-00F86F9F43D0}"/>
              </a:ext>
            </a:extLst>
          </p:cNvPr>
          <p:cNvSpPr/>
          <p:nvPr/>
        </p:nvSpPr>
        <p:spPr>
          <a:xfrm>
            <a:off x="1299938" y="4419039"/>
            <a:ext cx="634835" cy="165100"/>
          </a:xfrm>
          <a:prstGeom prst="round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BE03459-643C-4812-81FA-EEE70ADE0421}"/>
              </a:ext>
            </a:extLst>
          </p:cNvPr>
          <p:cNvSpPr/>
          <p:nvPr/>
        </p:nvSpPr>
        <p:spPr>
          <a:xfrm>
            <a:off x="1299938" y="4806683"/>
            <a:ext cx="634835" cy="165100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5CE9532-4494-49C6-8468-BE36CA58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391" y="1982958"/>
            <a:ext cx="2965819" cy="28115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73B452-303C-405F-9577-C2572CB62688}"/>
              </a:ext>
            </a:extLst>
          </p:cNvPr>
          <p:cNvSpPr/>
          <p:nvPr/>
        </p:nvSpPr>
        <p:spPr>
          <a:xfrm>
            <a:off x="6313625" y="2857229"/>
            <a:ext cx="1981200" cy="165100"/>
          </a:xfrm>
          <a:prstGeom prst="round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9839A7-AC52-4B84-80AE-CB43A78961F8}"/>
              </a:ext>
            </a:extLst>
          </p:cNvPr>
          <p:cNvSpPr/>
          <p:nvPr/>
        </p:nvSpPr>
        <p:spPr>
          <a:xfrm>
            <a:off x="6300925" y="4279531"/>
            <a:ext cx="1981200" cy="165100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9929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481A706-81B1-4B27-B1FB-00321D672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552" y="1480779"/>
            <a:ext cx="1881300" cy="644700"/>
          </a:xfrm>
        </p:spPr>
        <p:txBody>
          <a:bodyPr/>
          <a:lstStyle/>
          <a:p>
            <a:r>
              <a:rPr lang="en-US" dirty="0"/>
              <a:t>Check And Drop Duplicated Data</a:t>
            </a:r>
            <a:endParaRPr lang="en-ID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A19822F3-864A-4E27-8CD4-8EE9B1750C61}"/>
              </a:ext>
            </a:extLst>
          </p:cNvPr>
          <p:cNvSpPr txBox="1">
            <a:spLocks/>
          </p:cNvSpPr>
          <p:nvPr/>
        </p:nvSpPr>
        <p:spPr>
          <a:xfrm>
            <a:off x="3395273" y="267221"/>
            <a:ext cx="2363850" cy="57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/>
              <a:t>Data Cleaning</a:t>
            </a:r>
            <a:endParaRPr lang="en-ID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2AC1466-1308-4B2E-8FBE-BE60CA69E230}"/>
              </a:ext>
            </a:extLst>
          </p:cNvPr>
          <p:cNvSpPr/>
          <p:nvPr/>
        </p:nvSpPr>
        <p:spPr>
          <a:xfrm rot="10800000">
            <a:off x="4724357" y="2705622"/>
            <a:ext cx="520700" cy="165735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9" name="Google Shape;573;p29">
            <a:extLst>
              <a:ext uri="{FF2B5EF4-FFF2-40B4-BE49-F238E27FC236}">
                <a16:creationId xmlns:a16="http://schemas.microsoft.com/office/drawing/2014/main" id="{FEB02E77-C313-4EBA-ADEE-032AB7D61E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7413" y="2705622"/>
            <a:ext cx="3558736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7 rows </a:t>
            </a:r>
            <a:r>
              <a:rPr lang="en-US" dirty="0" err="1"/>
              <a:t>duplikat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pada </a:t>
            </a:r>
            <a:r>
              <a:rPr lang="en-US" dirty="0" err="1"/>
              <a:t>kolom</a:t>
            </a:r>
            <a:r>
              <a:rPr lang="en-US" dirty="0"/>
              <a:t> Nama </a:t>
            </a:r>
            <a:r>
              <a:rPr lang="en-US" dirty="0" err="1"/>
              <a:t>terdapat</a:t>
            </a:r>
            <a:r>
              <a:rPr lang="en-US" dirty="0"/>
              <a:t> input </a:t>
            </a:r>
            <a:r>
              <a:rPr lang="en-US" dirty="0" err="1"/>
              <a:t>dengan</a:t>
            </a:r>
            <a:r>
              <a:rPr lang="en-US" dirty="0"/>
              <a:t> data orang yang </a:t>
            </a:r>
            <a:r>
              <a:rPr lang="en-US" dirty="0" err="1"/>
              <a:t>sama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DBA499-ED34-42C8-BC06-B3EFD183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04" y="2233063"/>
            <a:ext cx="4303596" cy="26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78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BB6A44-1D28-4DE1-8418-9FDE92D5D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023" y="1136650"/>
            <a:ext cx="3308518" cy="962706"/>
          </a:xfrm>
        </p:spPr>
        <p:txBody>
          <a:bodyPr/>
          <a:lstStyle/>
          <a:p>
            <a:r>
              <a:rPr lang="en-US" dirty="0" err="1"/>
              <a:t>Perubahan</a:t>
            </a:r>
            <a:r>
              <a:rPr lang="en-US" dirty="0"/>
              <a:t> Values </a:t>
            </a:r>
            <a:r>
              <a:rPr lang="en-US" dirty="0" err="1"/>
              <a:t>dari</a:t>
            </a:r>
            <a:r>
              <a:rPr lang="en-US" dirty="0"/>
              <a:t> Kolom </a:t>
            </a:r>
            <a:r>
              <a:rPr lang="en-US" dirty="0" err="1"/>
              <a:t>Keterampilan</a:t>
            </a:r>
            <a:r>
              <a:rPr lang="en-US" dirty="0"/>
              <a:t> dan </a:t>
            </a:r>
            <a:r>
              <a:rPr lang="en-US" dirty="0" err="1"/>
              <a:t>Pengalaman</a:t>
            </a:r>
            <a:r>
              <a:rPr lang="en-US" dirty="0"/>
              <a:t> With Assumption</a:t>
            </a:r>
            <a:endParaRPr lang="en-ID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0F835BB0-52A2-4378-8A8C-FE889893B03E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6054554" y="1373195"/>
            <a:ext cx="2727495" cy="644700"/>
          </a:xfrm>
        </p:spPr>
        <p:txBody>
          <a:bodyPr/>
          <a:lstStyle/>
          <a:p>
            <a:r>
              <a:rPr lang="en-US" dirty="0"/>
              <a:t>Data Assumption Setelah </a:t>
            </a:r>
            <a:r>
              <a:rPr lang="en-US" dirty="0" err="1"/>
              <a:t>Penambahan</a:t>
            </a:r>
            <a:r>
              <a:rPr lang="en-US" dirty="0"/>
              <a:t> dan </a:t>
            </a:r>
            <a:r>
              <a:rPr lang="en-US" dirty="0" err="1"/>
              <a:t>Migrasi</a:t>
            </a:r>
            <a:endParaRPr lang="en-ID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00DC9516-3530-4851-899B-1CE3B32B8CD1}"/>
              </a:ext>
            </a:extLst>
          </p:cNvPr>
          <p:cNvSpPr txBox="1">
            <a:spLocks/>
          </p:cNvSpPr>
          <p:nvPr/>
        </p:nvSpPr>
        <p:spPr>
          <a:xfrm>
            <a:off x="3395273" y="267221"/>
            <a:ext cx="23638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/>
              <a:t>Data Cleaning</a:t>
            </a:r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522BD1-421C-45BC-90FB-E4278B00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14" y="2099356"/>
            <a:ext cx="2619375" cy="2484783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FD80A53D-ED5F-4916-8D57-4EF32F579E42}"/>
              </a:ext>
            </a:extLst>
          </p:cNvPr>
          <p:cNvSpPr/>
          <p:nvPr/>
        </p:nvSpPr>
        <p:spPr>
          <a:xfrm rot="10800000">
            <a:off x="5270457" y="2237731"/>
            <a:ext cx="520700" cy="165735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9" name="Google Shape;573;p29">
            <a:extLst>
              <a:ext uri="{FF2B5EF4-FFF2-40B4-BE49-F238E27FC236}">
                <a16:creationId xmlns:a16="http://schemas.microsoft.com/office/drawing/2014/main" id="{70A0314F-D4F8-445A-BAC4-AEBEBA605B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1696" y="4571157"/>
            <a:ext cx="2478477" cy="349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Dari </a:t>
            </a:r>
            <a:r>
              <a:rPr lang="en-US" dirty="0" err="1"/>
              <a:t>Perubahan</a:t>
            </a:r>
            <a:r>
              <a:rPr lang="en-US" dirty="0"/>
              <a:t> Values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ED49388-FEA7-4383-BBA7-AABE9BD85CBA}"/>
              </a:ext>
            </a:extLst>
          </p:cNvPr>
          <p:cNvSpPr/>
          <p:nvPr/>
        </p:nvSpPr>
        <p:spPr>
          <a:xfrm>
            <a:off x="6358075" y="3962400"/>
            <a:ext cx="1981200" cy="298081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2C3E4E-A630-4E3B-913E-C9297553AE90}"/>
              </a:ext>
            </a:extLst>
          </p:cNvPr>
          <p:cNvSpPr/>
          <p:nvPr/>
        </p:nvSpPr>
        <p:spPr>
          <a:xfrm>
            <a:off x="1106861" y="4663513"/>
            <a:ext cx="634835" cy="165100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9EB494-23EF-4113-9737-3E2CE03F8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1" y="2301994"/>
            <a:ext cx="4665663" cy="5912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99D661-FE09-4A02-A78A-858B75EE6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82" y="3072904"/>
            <a:ext cx="4772818" cy="6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76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1337-9EB9-47E4-8918-1B456BFBE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2971" y="348040"/>
            <a:ext cx="4598059" cy="644700"/>
          </a:xfrm>
        </p:spPr>
        <p:txBody>
          <a:bodyPr/>
          <a:lstStyle/>
          <a:p>
            <a:r>
              <a:rPr lang="en-US" dirty="0" err="1"/>
              <a:t>Asumsi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Value pada Variable </a:t>
            </a:r>
            <a:r>
              <a:rPr lang="en-US" dirty="0" err="1"/>
              <a:t>Keterampilan</a:t>
            </a:r>
            <a:r>
              <a:rPr lang="en-US" dirty="0"/>
              <a:t> dan </a:t>
            </a:r>
            <a:r>
              <a:rPr lang="en-US" dirty="0" err="1"/>
              <a:t>Pengalaman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11" name="Google Shape;573;p29">
            <a:extLst>
              <a:ext uri="{FF2B5EF4-FFF2-40B4-BE49-F238E27FC236}">
                <a16:creationId xmlns:a16="http://schemas.microsoft.com/office/drawing/2014/main" id="{5CFAF22D-736E-4F9D-AFF6-5C3CA05CA52F}"/>
              </a:ext>
            </a:extLst>
          </p:cNvPr>
          <p:cNvSpPr txBox="1">
            <a:spLocks/>
          </p:cNvSpPr>
          <p:nvPr/>
        </p:nvSpPr>
        <p:spPr>
          <a:xfrm>
            <a:off x="4197681" y="1108336"/>
            <a:ext cx="4692609" cy="193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/>
              <a:t>Kolom </a:t>
            </a:r>
            <a:r>
              <a:rPr lang="en-US" dirty="0" err="1"/>
              <a:t>keterampilan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data yang </a:t>
            </a:r>
            <a:r>
              <a:rPr lang="en-US" dirty="0" err="1"/>
              <a:t>kosong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missing </a:t>
            </a:r>
            <a:r>
              <a:rPr lang="en-US" dirty="0" err="1"/>
              <a:t>sebanyak</a:t>
            </a:r>
            <a:r>
              <a:rPr lang="en-US" dirty="0"/>
              <a:t> ±6k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Kolom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data yang </a:t>
            </a:r>
            <a:r>
              <a:rPr lang="en-US" dirty="0" err="1"/>
              <a:t>kosong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missing </a:t>
            </a:r>
            <a:r>
              <a:rPr lang="en-US" dirty="0" err="1"/>
              <a:t>sebanyak</a:t>
            </a:r>
            <a:r>
              <a:rPr lang="en-US" dirty="0"/>
              <a:t> ±6k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2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unique value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banyak</a:t>
            </a:r>
            <a:endParaRPr lang="en-US" dirty="0"/>
          </a:p>
          <a:p>
            <a:pPr marL="0" indent="0" algn="l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4DBC7-FBFC-4F2C-869D-2E1FF682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9" y="1298402"/>
            <a:ext cx="3425509" cy="305134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E00492-F47C-4007-9182-65C9124AE6DA}"/>
              </a:ext>
            </a:extLst>
          </p:cNvPr>
          <p:cNvSpPr/>
          <p:nvPr/>
        </p:nvSpPr>
        <p:spPr>
          <a:xfrm>
            <a:off x="349250" y="3587750"/>
            <a:ext cx="3329967" cy="298081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Google Shape;573;p29">
            <a:extLst>
              <a:ext uri="{FF2B5EF4-FFF2-40B4-BE49-F238E27FC236}">
                <a16:creationId xmlns:a16="http://schemas.microsoft.com/office/drawing/2014/main" id="{81510931-CAED-47F0-B4CE-917F298AFB03}"/>
              </a:ext>
            </a:extLst>
          </p:cNvPr>
          <p:cNvSpPr txBox="1">
            <a:spLocks/>
          </p:cNvSpPr>
          <p:nvPr/>
        </p:nvSpPr>
        <p:spPr>
          <a:xfrm>
            <a:off x="4197680" y="3048000"/>
            <a:ext cx="4692609" cy="21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 err="1"/>
              <a:t>Penanggulangan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unique value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table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2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 </a:t>
            </a:r>
          </a:p>
          <a:p>
            <a:pPr marL="0" indent="0" algn="l"/>
            <a:r>
              <a:rPr lang="en-US" dirty="0"/>
              <a:t>Is empty, dan is not empty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Is empty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artinya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pendaftar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tidak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memiliki</a:t>
            </a:r>
            <a:r>
              <a:rPr lang="en-US" dirty="0">
                <a:sym typeface="Wingdings" panose="05000000000000000000" pitchFamily="2" charset="2"/>
              </a:rPr>
              <a:t> skill </a:t>
            </a:r>
            <a:r>
              <a:rPr lang="en-US" dirty="0" err="1">
                <a:sym typeface="Wingdings" panose="05000000000000000000" pitchFamily="2" charset="2"/>
              </a:rPr>
              <a:t>atau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pengalaman</a:t>
            </a:r>
            <a:endParaRPr lang="en-US" dirty="0">
              <a:sym typeface="Wingdings" panose="05000000000000000000" pitchFamily="2" charset="2"/>
            </a:endParaRPr>
          </a:p>
          <a:p>
            <a:pPr marL="0" indent="0" algn="l"/>
            <a:r>
              <a:rPr lang="en-US" dirty="0">
                <a:sym typeface="Wingdings" panose="05000000000000000000" pitchFamily="2" charset="2"/>
              </a:rPr>
              <a:t>Is not empty  </a:t>
            </a:r>
            <a:r>
              <a:rPr lang="en-US" dirty="0" err="1">
                <a:sym typeface="Wingdings" panose="05000000000000000000" pitchFamily="2" charset="2"/>
              </a:rPr>
              <a:t>artinya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pendaftar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memiliki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pengalaman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atau</a:t>
            </a:r>
            <a:r>
              <a:rPr lang="en-US" dirty="0">
                <a:sym typeface="Wingdings" panose="05000000000000000000" pitchFamily="2" charset="2"/>
              </a:rPr>
              <a:t>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8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17E7602-AA99-4F6C-9531-55F3E55E8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2971" y="348040"/>
            <a:ext cx="4598059" cy="644700"/>
          </a:xfrm>
        </p:spPr>
        <p:txBody>
          <a:bodyPr/>
          <a:lstStyle/>
          <a:p>
            <a:r>
              <a:rPr lang="en-US" dirty="0" err="1"/>
              <a:t>Asumsi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Value pada Variable </a:t>
            </a:r>
            <a:r>
              <a:rPr lang="en-US" dirty="0" err="1"/>
              <a:t>Keterampilan</a:t>
            </a:r>
            <a:r>
              <a:rPr lang="en-US" dirty="0"/>
              <a:t> dan </a:t>
            </a:r>
            <a:r>
              <a:rPr lang="en-US" dirty="0" err="1"/>
              <a:t>Pengalaman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12" name="Google Shape;573;p29">
            <a:extLst>
              <a:ext uri="{FF2B5EF4-FFF2-40B4-BE49-F238E27FC236}">
                <a16:creationId xmlns:a16="http://schemas.microsoft.com/office/drawing/2014/main" id="{D28BB523-8102-4508-8393-D9F6AE4ABBD2}"/>
              </a:ext>
            </a:extLst>
          </p:cNvPr>
          <p:cNvSpPr txBox="1">
            <a:spLocks/>
          </p:cNvSpPr>
          <p:nvPr/>
        </p:nvSpPr>
        <p:spPr>
          <a:xfrm>
            <a:off x="193201" y="1298836"/>
            <a:ext cx="4159539" cy="193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Asumsi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:</a:t>
            </a:r>
          </a:p>
          <a:p>
            <a:pPr marL="342900" algn="l"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keadaan</a:t>
            </a:r>
            <a:r>
              <a:rPr lang="en-US" dirty="0"/>
              <a:t> di dunia </a:t>
            </a:r>
            <a:r>
              <a:rPr lang="en-US" dirty="0" err="1"/>
              <a:t>nyata</a:t>
            </a:r>
            <a:r>
              <a:rPr lang="en-US" dirty="0"/>
              <a:t>:</a:t>
            </a:r>
          </a:p>
          <a:p>
            <a:pPr marL="800100" lvl="1" algn="l">
              <a:buClr>
                <a:schemeClr val="bg1"/>
              </a:buClr>
              <a:buSzPct val="100000"/>
              <a:buFont typeface="+mj-lt"/>
              <a:buAutoNum type="alphaLcPeriod"/>
            </a:pPr>
            <a:r>
              <a:rPr lang="en-US" sz="1000" dirty="0">
                <a:solidFill>
                  <a:schemeClr val="bg1"/>
                </a:solidFill>
              </a:rPr>
              <a:t>orang yang </a:t>
            </a:r>
            <a:r>
              <a:rPr lang="en-US" sz="1000" dirty="0" err="1">
                <a:solidFill>
                  <a:schemeClr val="bg1"/>
                </a:solidFill>
              </a:rPr>
              <a:t>mengisi</a:t>
            </a:r>
            <a:r>
              <a:rPr lang="en-US" sz="1000" dirty="0">
                <a:solidFill>
                  <a:schemeClr val="bg1"/>
                </a:solidFill>
              </a:rPr>
              <a:t> form </a:t>
            </a:r>
            <a:r>
              <a:rPr lang="en-US" sz="1000" dirty="0" err="1">
                <a:solidFill>
                  <a:schemeClr val="bg1"/>
                </a:solidFill>
              </a:rPr>
              <a:t>tidak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mengisi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kolom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pengalaman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atau</a:t>
            </a:r>
            <a:r>
              <a:rPr lang="en-US" sz="1000" dirty="0">
                <a:solidFill>
                  <a:schemeClr val="bg1"/>
                </a:solidFill>
              </a:rPr>
              <a:t> skill, </a:t>
            </a:r>
            <a:r>
              <a:rPr lang="en-US" sz="1000" dirty="0" err="1">
                <a:solidFill>
                  <a:schemeClr val="bg1"/>
                </a:solidFill>
              </a:rPr>
              <a:t>dikarenakan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ia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tidak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memiliki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pengalaman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bekerja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atau</a:t>
            </a:r>
            <a:r>
              <a:rPr lang="en-US" sz="1000" dirty="0">
                <a:solidFill>
                  <a:schemeClr val="bg1"/>
                </a:solidFill>
              </a:rPr>
              <a:t> skill</a:t>
            </a:r>
            <a:endParaRPr lang="en-US" dirty="0"/>
          </a:p>
          <a:p>
            <a:pPr marL="342900" algn="l"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pendafatar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background </a:t>
            </a:r>
            <a:r>
              <a:rPr lang="en-US" dirty="0" err="1"/>
              <a:t>pendidikan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marL="342900" algn="l">
              <a:buClr>
                <a:schemeClr val="bg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482600" lvl="1" indent="0" algn="l"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Google Shape;573;p29">
            <a:extLst>
              <a:ext uri="{FF2B5EF4-FFF2-40B4-BE49-F238E27FC236}">
                <a16:creationId xmlns:a16="http://schemas.microsoft.com/office/drawing/2014/main" id="{2ED1DCF6-B219-4FA1-B651-75288F0AA9CD}"/>
              </a:ext>
            </a:extLst>
          </p:cNvPr>
          <p:cNvSpPr txBox="1">
            <a:spLocks/>
          </p:cNvSpPr>
          <p:nvPr/>
        </p:nvSpPr>
        <p:spPr>
          <a:xfrm>
            <a:off x="4197680" y="1298836"/>
            <a:ext cx="4692609" cy="21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 err="1"/>
              <a:t>Resiko</a:t>
            </a:r>
            <a:r>
              <a:rPr lang="en-US" dirty="0"/>
              <a:t> </a:t>
            </a:r>
            <a:r>
              <a:rPr lang="en-US" dirty="0" err="1"/>
              <a:t>asumsi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data:</a:t>
            </a:r>
          </a:p>
          <a:p>
            <a:pPr marL="342900" algn="l">
              <a:buClr>
                <a:schemeClr val="bg1"/>
              </a:buClr>
              <a:buFont typeface="+mj-lt"/>
              <a:buAutoNum type="arabicPeriod"/>
            </a:pPr>
            <a:r>
              <a:rPr lang="en-US" dirty="0"/>
              <a:t>Percentage missing value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sangat </a:t>
            </a:r>
            <a:r>
              <a:rPr lang="en-US" dirty="0" err="1"/>
              <a:t>tinggi</a:t>
            </a:r>
            <a:endParaRPr lang="en-US" dirty="0"/>
          </a:p>
          <a:p>
            <a:pPr marL="342900" algn="l">
              <a:buClr>
                <a:schemeClr val="bg1"/>
              </a:buClr>
              <a:buFont typeface="+mj-lt"/>
              <a:buAutoNum type="arabicPeriod"/>
            </a:pP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data yang </a:t>
            </a:r>
            <a:r>
              <a:rPr lang="en-US" dirty="0" err="1"/>
              <a:t>kosong</a:t>
            </a:r>
            <a:r>
              <a:rPr lang="en-US" dirty="0"/>
              <a:t> pada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terisi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menyebabkan</a:t>
            </a:r>
            <a:r>
              <a:rPr lang="en-US" dirty="0"/>
              <a:t> data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balance </a:t>
            </a:r>
            <a:r>
              <a:rPr lang="en-US" dirty="0" err="1"/>
              <a:t>antara</a:t>
            </a:r>
            <a:r>
              <a:rPr lang="en-US" dirty="0"/>
              <a:t> data yang </a:t>
            </a:r>
            <a:r>
              <a:rPr lang="en-US" dirty="0" err="1"/>
              <a:t>terisi</a:t>
            </a:r>
            <a:r>
              <a:rPr lang="en-US" dirty="0"/>
              <a:t>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keterampilan</a:t>
            </a:r>
            <a:r>
              <a:rPr lang="en-US" dirty="0"/>
              <a:t> dan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yang di </a:t>
            </a:r>
            <a:r>
              <a:rPr lang="en-US" dirty="0" err="1"/>
              <a:t>asumsi-kan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609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8CF59D-BC1F-49F4-AFC8-E6B659215163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en-US" dirty="0"/>
              <a:t>Encoding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31F643-BF5B-4107-A9E3-9569C637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057759"/>
            <a:ext cx="3158552" cy="374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8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43AF-B484-4098-9221-B1AD7FDE9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ID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7F4BDC-FB40-49C6-BD1E-8BE40CA1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6" y="1257300"/>
            <a:ext cx="1962150" cy="131445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8A93092-391C-43B6-B087-0F4257C90279}"/>
              </a:ext>
            </a:extLst>
          </p:cNvPr>
          <p:cNvSpPr txBox="1">
            <a:spLocks/>
          </p:cNvSpPr>
          <p:nvPr/>
        </p:nvSpPr>
        <p:spPr>
          <a:xfrm>
            <a:off x="659251" y="61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Age Range</a:t>
            </a:r>
            <a:endParaRPr lang="en-ID" sz="1400" dirty="0"/>
          </a:p>
        </p:txBody>
      </p:sp>
      <p:sp>
        <p:nvSpPr>
          <p:cNvPr id="26" name="Google Shape;573;p29">
            <a:extLst>
              <a:ext uri="{FF2B5EF4-FFF2-40B4-BE49-F238E27FC236}">
                <a16:creationId xmlns:a16="http://schemas.microsoft.com/office/drawing/2014/main" id="{25D386DF-4CB2-469E-A3B6-27314A019710}"/>
              </a:ext>
            </a:extLst>
          </p:cNvPr>
          <p:cNvSpPr txBox="1">
            <a:spLocks/>
          </p:cNvSpPr>
          <p:nvPr/>
        </p:nvSpPr>
        <p:spPr>
          <a:xfrm>
            <a:off x="618825" y="2660250"/>
            <a:ext cx="3191175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dirty="0">
                <a:solidFill>
                  <a:schemeClr val="bg1"/>
                </a:solidFill>
              </a:rPr>
              <a:t>Dari range age </a:t>
            </a:r>
            <a:r>
              <a:rPr lang="en-US" dirty="0" err="1">
                <a:solidFill>
                  <a:schemeClr val="bg1"/>
                </a:solidFill>
              </a:rPr>
              <a:t>diatas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diketahui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range age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(0-18) dan (19-25) </a:t>
            </a:r>
            <a:r>
              <a:rPr lang="en-US" dirty="0" err="1">
                <a:solidFill>
                  <a:schemeClr val="bg1"/>
                </a:solidFill>
              </a:rPr>
              <a:t>lebih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melakukan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pendaftaran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pembuatan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kuning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986C1D-E4C7-4ACC-89CA-7B6419D7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54" y="1257300"/>
            <a:ext cx="1857196" cy="251311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231A6AAF-7F99-4AE5-A57C-670E56053447}"/>
              </a:ext>
            </a:extLst>
          </p:cNvPr>
          <p:cNvSpPr txBox="1">
            <a:spLocks/>
          </p:cNvSpPr>
          <p:nvPr/>
        </p:nvSpPr>
        <p:spPr>
          <a:xfrm>
            <a:off x="4626802" y="61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 err="1"/>
              <a:t>Distribusi</a:t>
            </a:r>
            <a:r>
              <a:rPr lang="en-US" sz="1400" dirty="0"/>
              <a:t> Age </a:t>
            </a:r>
            <a:r>
              <a:rPr lang="en-US" sz="1400" dirty="0" err="1"/>
              <a:t>Berdasarkan</a:t>
            </a:r>
            <a:r>
              <a:rPr lang="en-US" sz="1400" dirty="0"/>
              <a:t> Gender</a:t>
            </a:r>
            <a:endParaRPr lang="en-ID" sz="1400" dirty="0"/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96F5C908-C6A3-47D6-AE3B-1519F1F15624}"/>
              </a:ext>
            </a:extLst>
          </p:cNvPr>
          <p:cNvSpPr/>
          <p:nvPr/>
        </p:nvSpPr>
        <p:spPr>
          <a:xfrm>
            <a:off x="2580976" y="768350"/>
            <a:ext cx="2059049" cy="431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1" name="Google Shape;573;p29">
            <a:extLst>
              <a:ext uri="{FF2B5EF4-FFF2-40B4-BE49-F238E27FC236}">
                <a16:creationId xmlns:a16="http://schemas.microsoft.com/office/drawing/2014/main" id="{0606F2DF-C461-4CF6-B23E-29F4C01200F1}"/>
              </a:ext>
            </a:extLst>
          </p:cNvPr>
          <p:cNvSpPr txBox="1">
            <a:spLocks/>
          </p:cNvSpPr>
          <p:nvPr/>
        </p:nvSpPr>
        <p:spPr>
          <a:xfrm>
            <a:off x="6587825" y="1257300"/>
            <a:ext cx="2327575" cy="2513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dirty="0">
                <a:solidFill>
                  <a:schemeClr val="bg1"/>
                </a:solidFill>
              </a:rPr>
              <a:t>Dari data </a:t>
            </a:r>
            <a:r>
              <a:rPr lang="en-US" dirty="0" err="1">
                <a:solidFill>
                  <a:schemeClr val="bg1"/>
                </a:solidFill>
              </a:rPr>
              <a:t>distribusi</a:t>
            </a:r>
            <a:r>
              <a:rPr lang="en-US" dirty="0">
                <a:solidFill>
                  <a:schemeClr val="bg1"/>
                </a:solidFill>
              </a:rPr>
              <a:t> age </a:t>
            </a:r>
            <a:r>
              <a:rPr lang="en-US" dirty="0" err="1">
                <a:solidFill>
                  <a:schemeClr val="bg1"/>
                </a:solidFill>
              </a:rPr>
              <a:t>berdasarkan</a:t>
            </a:r>
            <a:r>
              <a:rPr lang="en-US" dirty="0">
                <a:solidFill>
                  <a:schemeClr val="bg1"/>
                </a:solidFill>
              </a:rPr>
              <a:t> gender </a:t>
            </a:r>
            <a:r>
              <a:rPr lang="en-US" dirty="0" err="1">
                <a:solidFill>
                  <a:schemeClr val="bg1"/>
                </a:solidFill>
              </a:rPr>
              <a:t>diketahui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Dari </a:t>
            </a:r>
            <a:r>
              <a:rPr lang="en-US" dirty="0" err="1">
                <a:solidFill>
                  <a:schemeClr val="bg1"/>
                </a:solidFill>
              </a:rPr>
              <a:t>umur</a:t>
            </a:r>
            <a:r>
              <a:rPr lang="en-US" dirty="0">
                <a:solidFill>
                  <a:schemeClr val="bg1"/>
                </a:solidFill>
              </a:rPr>
              <a:t> 17 – 22 </a:t>
            </a:r>
            <a:r>
              <a:rPr lang="en-US" dirty="0" err="1">
                <a:solidFill>
                  <a:schemeClr val="bg1"/>
                </a:solidFill>
              </a:rPr>
              <a:t>lebih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memiliki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jumlah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pendaftar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laki-laki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maupun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perempuan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04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BCCB-2CAD-4E9F-A94A-7E1DB967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E560D-AFB3-4BFB-AF38-D4E2936F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1852721"/>
            <a:ext cx="3729542" cy="1438058"/>
          </a:xfrm>
          <a:prstGeom prst="rect">
            <a:avLst/>
          </a:prstGeom>
        </p:spPr>
      </p:pic>
      <p:sp>
        <p:nvSpPr>
          <p:cNvPr id="4" name="Google Shape;573;p29">
            <a:extLst>
              <a:ext uri="{FF2B5EF4-FFF2-40B4-BE49-F238E27FC236}">
                <a16:creationId xmlns:a16="http://schemas.microsoft.com/office/drawing/2014/main" id="{8B44F9F1-6CDD-4FE6-A71F-0FBE75D23078}"/>
              </a:ext>
            </a:extLst>
          </p:cNvPr>
          <p:cNvSpPr txBox="1">
            <a:spLocks/>
          </p:cNvSpPr>
          <p:nvPr/>
        </p:nvSpPr>
        <p:spPr>
          <a:xfrm>
            <a:off x="4411663" y="1852721"/>
            <a:ext cx="402748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dirty="0" err="1">
                <a:solidFill>
                  <a:schemeClr val="bg1"/>
                </a:solidFill>
              </a:rPr>
              <a:t>Berdasarkan</a:t>
            </a:r>
            <a:r>
              <a:rPr lang="en-US" dirty="0">
                <a:solidFill>
                  <a:schemeClr val="bg1"/>
                </a:solidFill>
              </a:rPr>
              <a:t> Histogram </a:t>
            </a:r>
            <a:r>
              <a:rPr lang="en-US" dirty="0" err="1">
                <a:solidFill>
                  <a:schemeClr val="bg1"/>
                </a:solidFill>
              </a:rPr>
              <a:t>Tahun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Kelahiran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disimpulkan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Dari </a:t>
            </a:r>
            <a:r>
              <a:rPr lang="en-US" dirty="0" err="1">
                <a:solidFill>
                  <a:schemeClr val="bg1"/>
                </a:solidFill>
              </a:rPr>
              <a:t>rentang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kelahiran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tahun</a:t>
            </a:r>
            <a:r>
              <a:rPr lang="en-US" dirty="0">
                <a:solidFill>
                  <a:schemeClr val="bg1"/>
                </a:solidFill>
              </a:rPr>
              <a:t> 2000 – 2008,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pendaftar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pencari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kerja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membuat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kuning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rentang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usia</a:t>
            </a:r>
            <a:r>
              <a:rPr lang="en-US" dirty="0">
                <a:solidFill>
                  <a:schemeClr val="bg1"/>
                </a:solidFill>
              </a:rPr>
              <a:t> 17 – 25 </a:t>
            </a:r>
            <a:r>
              <a:rPr lang="en-US" dirty="0" err="1">
                <a:solidFill>
                  <a:schemeClr val="bg1"/>
                </a:solidFill>
              </a:rPr>
              <a:t>tahun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730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2156-C058-4913-B9EC-973929D8E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960C76-99EE-49D5-932E-DE75D7C2E4BA}"/>
              </a:ext>
            </a:extLst>
          </p:cNvPr>
          <p:cNvSpPr txBox="1">
            <a:spLocks/>
          </p:cNvSpPr>
          <p:nvPr/>
        </p:nvSpPr>
        <p:spPr>
          <a:xfrm>
            <a:off x="618825" y="1143050"/>
            <a:ext cx="268084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Top 3 Pendidikan </a:t>
            </a:r>
            <a:r>
              <a:rPr lang="en-US" sz="1400" dirty="0" err="1"/>
              <a:t>Terakhir</a:t>
            </a:r>
            <a:r>
              <a:rPr lang="en-US" sz="1400" dirty="0"/>
              <a:t> </a:t>
            </a:r>
            <a:r>
              <a:rPr lang="en-US" sz="1400" dirty="0" err="1"/>
              <a:t>Pendaftar</a:t>
            </a:r>
            <a:r>
              <a:rPr lang="en-US" sz="1400" dirty="0"/>
              <a:t> </a:t>
            </a:r>
            <a:r>
              <a:rPr lang="en-US" sz="1400" dirty="0" err="1"/>
              <a:t>Pembuatan</a:t>
            </a:r>
            <a:r>
              <a:rPr lang="en-US" sz="1400" dirty="0"/>
              <a:t> </a:t>
            </a:r>
            <a:r>
              <a:rPr lang="en-US" sz="1400" dirty="0" err="1"/>
              <a:t>Kartu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endParaRPr lang="en-ID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4938B-717A-4023-9EE7-00C4F147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720850"/>
            <a:ext cx="4032250" cy="1599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42795B-38C8-42CE-97EE-95A3060E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71" y="1720850"/>
            <a:ext cx="4037779" cy="22077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B2C054-347D-4A88-949E-0D258CD6D9C9}"/>
              </a:ext>
            </a:extLst>
          </p:cNvPr>
          <p:cNvSpPr txBox="1">
            <a:spLocks/>
          </p:cNvSpPr>
          <p:nvPr/>
        </p:nvSpPr>
        <p:spPr>
          <a:xfrm>
            <a:off x="5638635" y="1066263"/>
            <a:ext cx="268084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Top 10 </a:t>
            </a:r>
            <a:r>
              <a:rPr lang="en-US" sz="1400" dirty="0" err="1"/>
              <a:t>Kecamatan</a:t>
            </a:r>
            <a:r>
              <a:rPr lang="en-US" sz="1400" dirty="0"/>
              <a:t> </a:t>
            </a:r>
            <a:r>
              <a:rPr lang="en-US" sz="1400" dirty="0" err="1"/>
              <a:t>Pendaftar</a:t>
            </a:r>
            <a:r>
              <a:rPr lang="en-US" sz="1400" dirty="0"/>
              <a:t> yang </a:t>
            </a:r>
            <a:r>
              <a:rPr lang="en-US" sz="1400" dirty="0" err="1"/>
              <a:t>Membuat</a:t>
            </a:r>
            <a:r>
              <a:rPr lang="en-US" sz="1400" dirty="0"/>
              <a:t> </a:t>
            </a:r>
            <a:r>
              <a:rPr lang="en-US" sz="1400" dirty="0" err="1"/>
              <a:t>Kartu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endParaRPr lang="en-ID" sz="1400" dirty="0"/>
          </a:p>
        </p:txBody>
      </p:sp>
      <p:cxnSp>
        <p:nvCxnSpPr>
          <p:cNvPr id="9" name="Google Shape;593;p29">
            <a:extLst>
              <a:ext uri="{FF2B5EF4-FFF2-40B4-BE49-F238E27FC236}">
                <a16:creationId xmlns:a16="http://schemas.microsoft.com/office/drawing/2014/main" id="{5EA2D9CA-12D2-4A96-8A37-B1DF24F65F4F}"/>
              </a:ext>
            </a:extLst>
          </p:cNvPr>
          <p:cNvCxnSpPr>
            <a:cxnSpLocks/>
          </p:cNvCxnSpPr>
          <p:nvPr/>
        </p:nvCxnSpPr>
        <p:spPr>
          <a:xfrm>
            <a:off x="5065335" y="1644063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592;p29">
            <a:extLst>
              <a:ext uri="{FF2B5EF4-FFF2-40B4-BE49-F238E27FC236}">
                <a16:creationId xmlns:a16="http://schemas.microsoft.com/office/drawing/2014/main" id="{5D94EF91-302E-4D35-896C-B050A49FBE4B}"/>
              </a:ext>
            </a:extLst>
          </p:cNvPr>
          <p:cNvCxnSpPr>
            <a:cxnSpLocks/>
          </p:cNvCxnSpPr>
          <p:nvPr/>
        </p:nvCxnSpPr>
        <p:spPr>
          <a:xfrm flipH="1">
            <a:off x="1532231" y="156747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4D6CDB-AD05-41D2-A2E5-8775192F51FE}"/>
              </a:ext>
            </a:extLst>
          </p:cNvPr>
          <p:cNvSpPr txBox="1"/>
          <p:nvPr/>
        </p:nvSpPr>
        <p:spPr>
          <a:xfrm>
            <a:off x="698500" y="241786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3499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55F0A-3424-4749-B49C-394ADEA826C2}"/>
              </a:ext>
            </a:extLst>
          </p:cNvPr>
          <p:cNvSpPr txBox="1"/>
          <p:nvPr/>
        </p:nvSpPr>
        <p:spPr>
          <a:xfrm>
            <a:off x="1817463" y="258444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2231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5F9FAA-3A3D-4949-9956-C6020EEFE1F6}"/>
              </a:ext>
            </a:extLst>
          </p:cNvPr>
          <p:cNvSpPr txBox="1"/>
          <p:nvPr/>
        </p:nvSpPr>
        <p:spPr>
          <a:xfrm>
            <a:off x="2925715" y="279112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828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5CE4D-759B-4555-8B10-0241CB5535B8}"/>
              </a:ext>
            </a:extLst>
          </p:cNvPr>
          <p:cNvSpPr txBox="1"/>
          <p:nvPr/>
        </p:nvSpPr>
        <p:spPr>
          <a:xfrm rot="16200000">
            <a:off x="5220700" y="212550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378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0442B1-D6F4-4508-B525-B3BE4804BAD0}"/>
              </a:ext>
            </a:extLst>
          </p:cNvPr>
          <p:cNvSpPr txBox="1"/>
          <p:nvPr/>
        </p:nvSpPr>
        <p:spPr>
          <a:xfrm rot="16200000">
            <a:off x="5563812" y="226682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349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D00A1C-0521-4DB8-AA41-A0043C02C0C2}"/>
              </a:ext>
            </a:extLst>
          </p:cNvPr>
          <p:cNvSpPr txBox="1"/>
          <p:nvPr/>
        </p:nvSpPr>
        <p:spPr>
          <a:xfrm rot="16200000">
            <a:off x="5913062" y="239382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344</a:t>
            </a:r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8A0BA-194D-4FBE-85CE-6AE2BFE4A556}"/>
              </a:ext>
            </a:extLst>
          </p:cNvPr>
          <p:cNvSpPr txBox="1"/>
          <p:nvPr/>
        </p:nvSpPr>
        <p:spPr>
          <a:xfrm rot="16200000">
            <a:off x="6262312" y="25271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341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2AB085-58EB-46A1-ABFE-E865D88848A9}"/>
              </a:ext>
            </a:extLst>
          </p:cNvPr>
          <p:cNvSpPr txBox="1"/>
          <p:nvPr/>
        </p:nvSpPr>
        <p:spPr>
          <a:xfrm rot="16200000">
            <a:off x="6611562" y="264782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338</a:t>
            </a:r>
            <a:endParaRPr lang="en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641CD3-BD83-4C18-AD5E-EE55D42E6EA7}"/>
              </a:ext>
            </a:extLst>
          </p:cNvPr>
          <p:cNvSpPr txBox="1"/>
          <p:nvPr/>
        </p:nvSpPr>
        <p:spPr>
          <a:xfrm rot="16200000">
            <a:off x="6960812" y="27684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316</a:t>
            </a:r>
            <a:endParaRPr lang="en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4AD0DA-42B1-4700-9C18-9DDB9BEA89A6}"/>
              </a:ext>
            </a:extLst>
          </p:cNvPr>
          <p:cNvSpPr txBox="1"/>
          <p:nvPr/>
        </p:nvSpPr>
        <p:spPr>
          <a:xfrm rot="16200000">
            <a:off x="7310062" y="288912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C7114E-DF71-4E3F-9419-231329ED8F77}"/>
              </a:ext>
            </a:extLst>
          </p:cNvPr>
          <p:cNvSpPr txBox="1"/>
          <p:nvPr/>
        </p:nvSpPr>
        <p:spPr>
          <a:xfrm rot="16200000">
            <a:off x="7659312" y="30097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291</a:t>
            </a:r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8FEF1-73B8-45E1-9E81-12CA909E7B59}"/>
              </a:ext>
            </a:extLst>
          </p:cNvPr>
          <p:cNvSpPr txBox="1"/>
          <p:nvPr/>
        </p:nvSpPr>
        <p:spPr>
          <a:xfrm rot="16200000">
            <a:off x="8008562" y="313042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289</a:t>
            </a:r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42DFE7-B709-490C-BD2A-17B6BE23AA7B}"/>
              </a:ext>
            </a:extLst>
          </p:cNvPr>
          <p:cNvSpPr txBox="1"/>
          <p:nvPr/>
        </p:nvSpPr>
        <p:spPr>
          <a:xfrm rot="16200000">
            <a:off x="8348191" y="318642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1771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5328034" y="3423507"/>
            <a:ext cx="1096512" cy="380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852152" y="3897579"/>
            <a:ext cx="1863424" cy="834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dvent Pro Medium" panose="020B0604020202020204" charset="0"/>
              </a:rPr>
              <a:t>Conclusion &amp; Recommendation</a:t>
            </a:r>
            <a:endParaRPr sz="2000" b="1" dirty="0">
              <a:latin typeface="Advent Pro Medium" panose="020B0604020202020204" charset="0"/>
            </a:endParaRP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2698660" y="2953090"/>
            <a:ext cx="1822185" cy="387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722498" y="2718979"/>
            <a:ext cx="1364827" cy="410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123444" y="2253918"/>
            <a:ext cx="56293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100588" y="2510317"/>
            <a:ext cx="60964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5570725" y="2968300"/>
            <a:ext cx="61113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03</a:t>
            </a:r>
            <a:endParaRPr sz="2800" dirty="0"/>
          </a:p>
        </p:txBody>
      </p:sp>
      <p:sp>
        <p:nvSpPr>
          <p:cNvPr id="481" name="Google Shape;481;p27"/>
          <p:cNvSpPr/>
          <p:nvPr/>
        </p:nvSpPr>
        <p:spPr>
          <a:xfrm>
            <a:off x="1018600" y="1354674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2947785" y="1644905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cxnSpLocks/>
            <a:stCxn id="481" idx="1"/>
            <a:endCxn id="476" idx="1"/>
          </p:cNvCxnSpPr>
          <p:nvPr/>
        </p:nvCxnSpPr>
        <p:spPr>
          <a:xfrm rot="10800000" flipH="1" flipV="1">
            <a:off x="1018600" y="1766724"/>
            <a:ext cx="104844" cy="776094"/>
          </a:xfrm>
          <a:prstGeom prst="bentConnector3">
            <a:avLst>
              <a:gd name="adj1" fmla="val -21803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cxnSpLocks/>
            <a:stCxn id="482" idx="1"/>
            <a:endCxn id="478" idx="1"/>
          </p:cNvCxnSpPr>
          <p:nvPr/>
        </p:nvCxnSpPr>
        <p:spPr>
          <a:xfrm rot="10800000" flipH="1" flipV="1">
            <a:off x="2947784" y="2056955"/>
            <a:ext cx="152803" cy="742262"/>
          </a:xfrm>
          <a:prstGeom prst="bentConnector3">
            <a:avLst>
              <a:gd name="adj1" fmla="val -14960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  <a:stCxn id="483" idx="1"/>
            <a:endCxn id="480" idx="1"/>
          </p:cNvCxnSpPr>
          <p:nvPr/>
        </p:nvCxnSpPr>
        <p:spPr>
          <a:xfrm rot="10800000" flipH="1" flipV="1">
            <a:off x="5197953" y="2439676"/>
            <a:ext cx="372771" cy="817523"/>
          </a:xfrm>
          <a:prstGeom prst="bentConnector3">
            <a:avLst>
              <a:gd name="adj1" fmla="val -6132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5876" y="164490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4401478" y="204177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142049" y="1461191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3080516" y="1766815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2CE4AF-C03D-4471-AEEC-B989D56FDEAB}"/>
              </a:ext>
            </a:extLst>
          </p:cNvPr>
          <p:cNvGrpSpPr/>
          <p:nvPr/>
        </p:nvGrpSpPr>
        <p:grpSpPr>
          <a:xfrm>
            <a:off x="5197954" y="2027627"/>
            <a:ext cx="824100" cy="824100"/>
            <a:chOff x="6665704" y="1562750"/>
            <a:chExt cx="824100" cy="824100"/>
          </a:xfrm>
        </p:grpSpPr>
        <p:sp>
          <p:nvSpPr>
            <p:cNvPr id="483" name="Google Shape;483;p27"/>
            <p:cNvSpPr/>
            <p:nvPr/>
          </p:nvSpPr>
          <p:spPr>
            <a:xfrm>
              <a:off x="6665704" y="1562750"/>
              <a:ext cx="824100" cy="82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7" name="Google Shape;497;p27"/>
            <p:cNvGrpSpPr/>
            <p:nvPr/>
          </p:nvGrpSpPr>
          <p:grpSpPr>
            <a:xfrm>
              <a:off x="6789168" y="1684647"/>
              <a:ext cx="583817" cy="580314"/>
              <a:chOff x="3541011" y="3367320"/>
              <a:chExt cx="348257" cy="346188"/>
            </a:xfrm>
          </p:grpSpPr>
          <p:sp>
            <p:nvSpPr>
              <p:cNvPr id="498" name="Google Shape;498;p27"/>
              <p:cNvSpPr/>
              <p:nvPr/>
            </p:nvSpPr>
            <p:spPr>
              <a:xfrm>
                <a:off x="3541011" y="3367320"/>
                <a:ext cx="347906" cy="346188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10877" extrusionOk="0">
                    <a:moveTo>
                      <a:pt x="4203" y="6323"/>
                    </a:moveTo>
                    <a:cubicBezTo>
                      <a:pt x="4322" y="6454"/>
                      <a:pt x="4465" y="6609"/>
                      <a:pt x="4620" y="6740"/>
                    </a:cubicBezTo>
                    <a:lnTo>
                      <a:pt x="4024" y="7335"/>
                    </a:lnTo>
                    <a:lnTo>
                      <a:pt x="3977" y="7287"/>
                    </a:lnTo>
                    <a:lnTo>
                      <a:pt x="3632" y="6942"/>
                    </a:lnTo>
                    <a:lnTo>
                      <a:pt x="3584" y="6906"/>
                    </a:lnTo>
                    <a:lnTo>
                      <a:pt x="4203" y="6323"/>
                    </a:lnTo>
                    <a:close/>
                    <a:moveTo>
                      <a:pt x="3239" y="7123"/>
                    </a:moveTo>
                    <a:cubicBezTo>
                      <a:pt x="3307" y="7123"/>
                      <a:pt x="3376" y="7150"/>
                      <a:pt x="3429" y="7204"/>
                    </a:cubicBezTo>
                    <a:lnTo>
                      <a:pt x="3763" y="7537"/>
                    </a:lnTo>
                    <a:cubicBezTo>
                      <a:pt x="3858" y="7632"/>
                      <a:pt x="3858" y="7799"/>
                      <a:pt x="3751" y="7894"/>
                    </a:cubicBezTo>
                    <a:lnTo>
                      <a:pt x="3560" y="8097"/>
                    </a:lnTo>
                    <a:lnTo>
                      <a:pt x="2858" y="7394"/>
                    </a:lnTo>
                    <a:lnTo>
                      <a:pt x="3048" y="7204"/>
                    </a:lnTo>
                    <a:cubicBezTo>
                      <a:pt x="3102" y="7150"/>
                      <a:pt x="3170" y="7123"/>
                      <a:pt x="3239" y="7123"/>
                    </a:cubicBezTo>
                    <a:close/>
                    <a:moveTo>
                      <a:pt x="2631" y="7597"/>
                    </a:moveTo>
                    <a:lnTo>
                      <a:pt x="3334" y="8299"/>
                    </a:lnTo>
                    <a:lnTo>
                      <a:pt x="1167" y="10478"/>
                    </a:lnTo>
                    <a:cubicBezTo>
                      <a:pt x="1113" y="10526"/>
                      <a:pt x="1045" y="10550"/>
                      <a:pt x="976" y="10550"/>
                    </a:cubicBezTo>
                    <a:cubicBezTo>
                      <a:pt x="908" y="10550"/>
                      <a:pt x="840" y="10526"/>
                      <a:pt x="786" y="10478"/>
                    </a:cubicBezTo>
                    <a:lnTo>
                      <a:pt x="453" y="10133"/>
                    </a:lnTo>
                    <a:cubicBezTo>
                      <a:pt x="357" y="10038"/>
                      <a:pt x="357" y="9883"/>
                      <a:pt x="465" y="9776"/>
                    </a:cubicBezTo>
                    <a:lnTo>
                      <a:pt x="2631" y="7597"/>
                    </a:lnTo>
                    <a:close/>
                    <a:moveTo>
                      <a:pt x="7120" y="1"/>
                    </a:moveTo>
                    <a:cubicBezTo>
                      <a:pt x="3989" y="1"/>
                      <a:pt x="2191" y="3537"/>
                      <a:pt x="4001" y="6073"/>
                    </a:cubicBezTo>
                    <a:lnTo>
                      <a:pt x="3274" y="6799"/>
                    </a:lnTo>
                    <a:cubicBezTo>
                      <a:pt x="3249" y="6796"/>
                      <a:pt x="3223" y="6794"/>
                      <a:pt x="3198" y="6794"/>
                    </a:cubicBezTo>
                    <a:cubicBezTo>
                      <a:pt x="3049" y="6794"/>
                      <a:pt x="2912" y="6854"/>
                      <a:pt x="2810" y="6966"/>
                    </a:cubicBezTo>
                    <a:lnTo>
                      <a:pt x="226" y="9549"/>
                    </a:lnTo>
                    <a:cubicBezTo>
                      <a:pt x="0" y="9776"/>
                      <a:pt x="0" y="10145"/>
                      <a:pt x="226" y="10371"/>
                    </a:cubicBezTo>
                    <a:lnTo>
                      <a:pt x="572" y="10716"/>
                    </a:lnTo>
                    <a:cubicBezTo>
                      <a:pt x="679" y="10823"/>
                      <a:pt x="828" y="10877"/>
                      <a:pt x="976" y="10877"/>
                    </a:cubicBezTo>
                    <a:cubicBezTo>
                      <a:pt x="1125" y="10877"/>
                      <a:pt x="1274" y="10823"/>
                      <a:pt x="1381" y="10716"/>
                    </a:cubicBezTo>
                    <a:lnTo>
                      <a:pt x="3655" y="8430"/>
                    </a:lnTo>
                    <a:lnTo>
                      <a:pt x="3977" y="8121"/>
                    </a:lnTo>
                    <a:cubicBezTo>
                      <a:pt x="4096" y="8002"/>
                      <a:pt x="4155" y="7835"/>
                      <a:pt x="4144" y="7656"/>
                    </a:cubicBezTo>
                    <a:lnTo>
                      <a:pt x="4870" y="6930"/>
                    </a:lnTo>
                    <a:cubicBezTo>
                      <a:pt x="5406" y="7323"/>
                      <a:pt x="6037" y="7573"/>
                      <a:pt x="6715" y="7632"/>
                    </a:cubicBezTo>
                    <a:lnTo>
                      <a:pt x="6727" y="7632"/>
                    </a:lnTo>
                    <a:cubicBezTo>
                      <a:pt x="6799" y="7632"/>
                      <a:pt x="6882" y="7573"/>
                      <a:pt x="6894" y="7478"/>
                    </a:cubicBezTo>
                    <a:cubicBezTo>
                      <a:pt x="6906" y="7394"/>
                      <a:pt x="6834" y="7323"/>
                      <a:pt x="6739" y="7299"/>
                    </a:cubicBezTo>
                    <a:cubicBezTo>
                      <a:pt x="6037" y="7228"/>
                      <a:pt x="5406" y="6966"/>
                      <a:pt x="4882" y="6549"/>
                    </a:cubicBezTo>
                    <a:cubicBezTo>
                      <a:pt x="2298" y="4465"/>
                      <a:pt x="3822" y="310"/>
                      <a:pt x="7096" y="310"/>
                    </a:cubicBezTo>
                    <a:cubicBezTo>
                      <a:pt x="8942" y="310"/>
                      <a:pt x="10418" y="1703"/>
                      <a:pt x="10597" y="3465"/>
                    </a:cubicBezTo>
                    <a:cubicBezTo>
                      <a:pt x="10609" y="3549"/>
                      <a:pt x="10692" y="3608"/>
                      <a:pt x="10775" y="3608"/>
                    </a:cubicBezTo>
                    <a:cubicBezTo>
                      <a:pt x="10871" y="3596"/>
                      <a:pt x="10930" y="3525"/>
                      <a:pt x="10930" y="3430"/>
                    </a:cubicBezTo>
                    <a:cubicBezTo>
                      <a:pt x="10728" y="1525"/>
                      <a:pt x="9120" y="1"/>
                      <a:pt x="7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7"/>
              <p:cNvSpPr/>
              <p:nvPr/>
            </p:nvSpPr>
            <p:spPr>
              <a:xfrm>
                <a:off x="3658105" y="3389599"/>
                <a:ext cx="208820" cy="199431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6266" extrusionOk="0">
                    <a:moveTo>
                      <a:pt x="3441" y="336"/>
                    </a:moveTo>
                    <a:cubicBezTo>
                      <a:pt x="4989" y="336"/>
                      <a:pt x="6251" y="1587"/>
                      <a:pt x="6251" y="3146"/>
                    </a:cubicBezTo>
                    <a:cubicBezTo>
                      <a:pt x="6251" y="4694"/>
                      <a:pt x="4989" y="5944"/>
                      <a:pt x="3441" y="5944"/>
                    </a:cubicBezTo>
                    <a:cubicBezTo>
                      <a:pt x="2727" y="5944"/>
                      <a:pt x="1989" y="5682"/>
                      <a:pt x="1441" y="5135"/>
                    </a:cubicBezTo>
                    <a:cubicBezTo>
                      <a:pt x="345" y="4027"/>
                      <a:pt x="345" y="2241"/>
                      <a:pt x="1441" y="1158"/>
                    </a:cubicBezTo>
                    <a:cubicBezTo>
                      <a:pt x="1989" y="598"/>
                      <a:pt x="2703" y="336"/>
                      <a:pt x="3441" y="336"/>
                    </a:cubicBezTo>
                    <a:close/>
                    <a:moveTo>
                      <a:pt x="3428" y="0"/>
                    </a:moveTo>
                    <a:cubicBezTo>
                      <a:pt x="2628" y="0"/>
                      <a:pt x="1828" y="307"/>
                      <a:pt x="1215" y="920"/>
                    </a:cubicBezTo>
                    <a:cubicBezTo>
                      <a:pt x="0" y="2134"/>
                      <a:pt x="0" y="4123"/>
                      <a:pt x="1215" y="5337"/>
                    </a:cubicBezTo>
                    <a:cubicBezTo>
                      <a:pt x="1822" y="5944"/>
                      <a:pt x="2631" y="6266"/>
                      <a:pt x="3429" y="6266"/>
                    </a:cubicBezTo>
                    <a:cubicBezTo>
                      <a:pt x="5144" y="6266"/>
                      <a:pt x="6561" y="4873"/>
                      <a:pt x="6561" y="3134"/>
                    </a:cubicBezTo>
                    <a:cubicBezTo>
                      <a:pt x="6561" y="2301"/>
                      <a:pt x="6227" y="1515"/>
                      <a:pt x="5632" y="920"/>
                    </a:cubicBezTo>
                    <a:cubicBezTo>
                      <a:pt x="5025" y="307"/>
                      <a:pt x="4227" y="0"/>
                      <a:pt x="34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3720614" y="3426805"/>
                <a:ext cx="95164" cy="116011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645" extrusionOk="0">
                    <a:moveTo>
                      <a:pt x="1477" y="334"/>
                    </a:moveTo>
                    <a:cubicBezTo>
                      <a:pt x="1834" y="334"/>
                      <a:pt x="2132" y="632"/>
                      <a:pt x="2132" y="989"/>
                    </a:cubicBezTo>
                    <a:cubicBezTo>
                      <a:pt x="2132" y="1334"/>
                      <a:pt x="1834" y="1632"/>
                      <a:pt x="1477" y="1632"/>
                    </a:cubicBezTo>
                    <a:cubicBezTo>
                      <a:pt x="1120" y="1632"/>
                      <a:pt x="822" y="1334"/>
                      <a:pt x="822" y="989"/>
                    </a:cubicBezTo>
                    <a:cubicBezTo>
                      <a:pt x="822" y="608"/>
                      <a:pt x="1120" y="334"/>
                      <a:pt x="1477" y="334"/>
                    </a:cubicBezTo>
                    <a:close/>
                    <a:moveTo>
                      <a:pt x="1906" y="1953"/>
                    </a:moveTo>
                    <a:cubicBezTo>
                      <a:pt x="2287" y="1953"/>
                      <a:pt x="2620" y="2263"/>
                      <a:pt x="2620" y="2668"/>
                    </a:cubicBezTo>
                    <a:lnTo>
                      <a:pt x="2620" y="3335"/>
                    </a:lnTo>
                    <a:lnTo>
                      <a:pt x="2275" y="3335"/>
                    </a:lnTo>
                    <a:lnTo>
                      <a:pt x="2275" y="2632"/>
                    </a:lnTo>
                    <a:cubicBezTo>
                      <a:pt x="2275" y="2549"/>
                      <a:pt x="2203" y="2477"/>
                      <a:pt x="2108" y="2477"/>
                    </a:cubicBezTo>
                    <a:cubicBezTo>
                      <a:pt x="2025" y="2477"/>
                      <a:pt x="1953" y="2549"/>
                      <a:pt x="1953" y="2632"/>
                    </a:cubicBezTo>
                    <a:lnTo>
                      <a:pt x="1953" y="3335"/>
                    </a:lnTo>
                    <a:lnTo>
                      <a:pt x="953" y="3335"/>
                    </a:lnTo>
                    <a:lnTo>
                      <a:pt x="953" y="2632"/>
                    </a:lnTo>
                    <a:cubicBezTo>
                      <a:pt x="953" y="2549"/>
                      <a:pt x="882" y="2477"/>
                      <a:pt x="787" y="2477"/>
                    </a:cubicBezTo>
                    <a:cubicBezTo>
                      <a:pt x="691" y="2477"/>
                      <a:pt x="620" y="2549"/>
                      <a:pt x="620" y="2632"/>
                    </a:cubicBezTo>
                    <a:lnTo>
                      <a:pt x="620" y="3335"/>
                    </a:lnTo>
                    <a:lnTo>
                      <a:pt x="263" y="3335"/>
                    </a:lnTo>
                    <a:lnTo>
                      <a:pt x="263" y="2668"/>
                    </a:lnTo>
                    <a:cubicBezTo>
                      <a:pt x="263" y="2275"/>
                      <a:pt x="584" y="1953"/>
                      <a:pt x="977" y="1953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01" y="429"/>
                      <a:pt x="501" y="965"/>
                    </a:cubicBezTo>
                    <a:cubicBezTo>
                      <a:pt x="501" y="1239"/>
                      <a:pt x="608" y="1477"/>
                      <a:pt x="787" y="1656"/>
                    </a:cubicBezTo>
                    <a:cubicBezTo>
                      <a:pt x="322" y="1763"/>
                      <a:pt x="1" y="2180"/>
                      <a:pt x="1" y="2656"/>
                    </a:cubicBezTo>
                    <a:lnTo>
                      <a:pt x="1" y="3335"/>
                    </a:lnTo>
                    <a:cubicBezTo>
                      <a:pt x="1" y="3501"/>
                      <a:pt x="132" y="3644"/>
                      <a:pt x="310" y="3644"/>
                    </a:cubicBezTo>
                    <a:lnTo>
                      <a:pt x="2680" y="3644"/>
                    </a:lnTo>
                    <a:cubicBezTo>
                      <a:pt x="2846" y="3644"/>
                      <a:pt x="2989" y="3513"/>
                      <a:pt x="2989" y="3335"/>
                    </a:cubicBezTo>
                    <a:lnTo>
                      <a:pt x="2989" y="2656"/>
                    </a:lnTo>
                    <a:cubicBezTo>
                      <a:pt x="2965" y="2180"/>
                      <a:pt x="2620" y="1763"/>
                      <a:pt x="2156" y="1656"/>
                    </a:cubicBezTo>
                    <a:cubicBezTo>
                      <a:pt x="2334" y="1477"/>
                      <a:pt x="2442" y="1239"/>
                      <a:pt x="2442" y="965"/>
                    </a:cubicBezTo>
                    <a:cubicBezTo>
                      <a:pt x="2442" y="429"/>
                      <a:pt x="2013" y="1"/>
                      <a:pt x="1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3773671" y="3496030"/>
                <a:ext cx="115597" cy="11499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13" extrusionOk="0">
                    <a:moveTo>
                      <a:pt x="3433" y="0"/>
                    </a:moveTo>
                    <a:cubicBezTo>
                      <a:pt x="3361" y="0"/>
                      <a:pt x="3297" y="65"/>
                      <a:pt x="3287" y="148"/>
                    </a:cubicBezTo>
                    <a:cubicBezTo>
                      <a:pt x="3120" y="1803"/>
                      <a:pt x="1810" y="3112"/>
                      <a:pt x="143" y="3291"/>
                    </a:cubicBezTo>
                    <a:cubicBezTo>
                      <a:pt x="60" y="3303"/>
                      <a:pt x="1" y="3374"/>
                      <a:pt x="1" y="3469"/>
                    </a:cubicBezTo>
                    <a:cubicBezTo>
                      <a:pt x="13" y="3553"/>
                      <a:pt x="72" y="3612"/>
                      <a:pt x="167" y="3612"/>
                    </a:cubicBezTo>
                    <a:lnTo>
                      <a:pt x="179" y="3612"/>
                    </a:lnTo>
                    <a:cubicBezTo>
                      <a:pt x="1989" y="3422"/>
                      <a:pt x="3442" y="1993"/>
                      <a:pt x="3620" y="183"/>
                    </a:cubicBezTo>
                    <a:cubicBezTo>
                      <a:pt x="3632" y="88"/>
                      <a:pt x="3561" y="17"/>
                      <a:pt x="3465" y="5"/>
                    </a:cubicBezTo>
                    <a:cubicBezTo>
                      <a:pt x="3454" y="2"/>
                      <a:pt x="3443" y="0"/>
                      <a:pt x="3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0710048-F553-4234-997B-ED09B0900682}"/>
              </a:ext>
            </a:extLst>
          </p:cNvPr>
          <p:cNvGrpSpPr/>
          <p:nvPr/>
        </p:nvGrpSpPr>
        <p:grpSpPr>
          <a:xfrm>
            <a:off x="7231735" y="2469005"/>
            <a:ext cx="824099" cy="837782"/>
            <a:chOff x="3510825" y="3082375"/>
            <a:chExt cx="723900" cy="723900"/>
          </a:xfrm>
        </p:grpSpPr>
        <p:sp>
          <p:nvSpPr>
            <p:cNvPr id="54" name="Google Shape;610;p30">
              <a:extLst>
                <a:ext uri="{FF2B5EF4-FFF2-40B4-BE49-F238E27FC236}">
                  <a16:creationId xmlns:a16="http://schemas.microsoft.com/office/drawing/2014/main" id="{CB73B51A-AA53-4ED3-9E0F-71BB7A1E131C}"/>
                </a:ext>
              </a:extLst>
            </p:cNvPr>
            <p:cNvSpPr/>
            <p:nvPr/>
          </p:nvSpPr>
          <p:spPr>
            <a:xfrm>
              <a:off x="3510825" y="3082375"/>
              <a:ext cx="723900" cy="7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5" name="Google Shape;622;p30">
              <a:extLst>
                <a:ext uri="{FF2B5EF4-FFF2-40B4-BE49-F238E27FC236}">
                  <a16:creationId xmlns:a16="http://schemas.microsoft.com/office/drawing/2014/main" id="{CB99ED42-2CD4-4148-A973-7F3F51949456}"/>
                </a:ext>
              </a:extLst>
            </p:cNvPr>
            <p:cNvGrpSpPr/>
            <p:nvPr/>
          </p:nvGrpSpPr>
          <p:grpSpPr>
            <a:xfrm>
              <a:off x="3630590" y="3198869"/>
              <a:ext cx="484361" cy="484405"/>
              <a:chOff x="4890434" y="4287389"/>
              <a:chExt cx="345997" cy="346029"/>
            </a:xfrm>
          </p:grpSpPr>
          <p:sp>
            <p:nvSpPr>
              <p:cNvPr id="56" name="Google Shape;623;p30">
                <a:extLst>
                  <a:ext uri="{FF2B5EF4-FFF2-40B4-BE49-F238E27FC236}">
                    <a16:creationId xmlns:a16="http://schemas.microsoft.com/office/drawing/2014/main" id="{0644EDFD-DB63-491B-90A9-3901B432B8AA}"/>
                  </a:ext>
                </a:extLst>
              </p:cNvPr>
              <p:cNvSpPr/>
              <p:nvPr/>
            </p:nvSpPr>
            <p:spPr>
              <a:xfrm>
                <a:off x="5111349" y="4400695"/>
                <a:ext cx="54998" cy="54998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58" y="346"/>
                    </a:moveTo>
                    <a:cubicBezTo>
                      <a:pt x="1144" y="346"/>
                      <a:pt x="1382" y="584"/>
                      <a:pt x="1382" y="870"/>
                    </a:cubicBezTo>
                    <a:cubicBezTo>
                      <a:pt x="1382" y="1144"/>
                      <a:pt x="1144" y="1382"/>
                      <a:pt x="858" y="1382"/>
                    </a:cubicBezTo>
                    <a:cubicBezTo>
                      <a:pt x="572" y="1382"/>
                      <a:pt x="346" y="1144"/>
                      <a:pt x="346" y="870"/>
                    </a:cubicBezTo>
                    <a:cubicBezTo>
                      <a:pt x="346" y="584"/>
                      <a:pt x="584" y="346"/>
                      <a:pt x="858" y="346"/>
                    </a:cubicBezTo>
                    <a:close/>
                    <a:moveTo>
                      <a:pt x="858" y="1"/>
                    </a:moveTo>
                    <a:cubicBezTo>
                      <a:pt x="382" y="1"/>
                      <a:pt x="1" y="394"/>
                      <a:pt x="1" y="870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24;p30">
                <a:extLst>
                  <a:ext uri="{FF2B5EF4-FFF2-40B4-BE49-F238E27FC236}">
                    <a16:creationId xmlns:a16="http://schemas.microsoft.com/office/drawing/2014/main" id="{BC89823E-E8CA-4DE2-B09F-96147DBF3353}"/>
                  </a:ext>
                </a:extLst>
              </p:cNvPr>
              <p:cNvSpPr/>
              <p:nvPr/>
            </p:nvSpPr>
            <p:spPr>
              <a:xfrm>
                <a:off x="5113640" y="4466642"/>
                <a:ext cx="70498" cy="5117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608" extrusionOk="0">
                    <a:moveTo>
                      <a:pt x="786" y="1"/>
                    </a:moveTo>
                    <a:cubicBezTo>
                      <a:pt x="548" y="1"/>
                      <a:pt x="333" y="60"/>
                      <a:pt x="119" y="167"/>
                    </a:cubicBezTo>
                    <a:cubicBezTo>
                      <a:pt x="36" y="203"/>
                      <a:pt x="0" y="310"/>
                      <a:pt x="48" y="405"/>
                    </a:cubicBezTo>
                    <a:cubicBezTo>
                      <a:pt x="73" y="463"/>
                      <a:pt x="132" y="498"/>
                      <a:pt x="198" y="498"/>
                    </a:cubicBezTo>
                    <a:cubicBezTo>
                      <a:pt x="226" y="498"/>
                      <a:pt x="257" y="491"/>
                      <a:pt x="286" y="477"/>
                    </a:cubicBezTo>
                    <a:cubicBezTo>
                      <a:pt x="429" y="382"/>
                      <a:pt x="607" y="346"/>
                      <a:pt x="786" y="346"/>
                    </a:cubicBezTo>
                    <a:cubicBezTo>
                      <a:pt x="1322" y="346"/>
                      <a:pt x="1774" y="727"/>
                      <a:pt x="1857" y="1251"/>
                    </a:cubicBezTo>
                    <a:lnTo>
                      <a:pt x="786" y="1251"/>
                    </a:lnTo>
                    <a:cubicBezTo>
                      <a:pt x="703" y="1251"/>
                      <a:pt x="607" y="1322"/>
                      <a:pt x="607" y="1429"/>
                    </a:cubicBezTo>
                    <a:cubicBezTo>
                      <a:pt x="607" y="1513"/>
                      <a:pt x="679" y="1608"/>
                      <a:pt x="786" y="1608"/>
                    </a:cubicBezTo>
                    <a:lnTo>
                      <a:pt x="2036" y="1608"/>
                    </a:lnTo>
                    <a:cubicBezTo>
                      <a:pt x="2131" y="1608"/>
                      <a:pt x="2215" y="1536"/>
                      <a:pt x="2215" y="1429"/>
                    </a:cubicBezTo>
                    <a:cubicBezTo>
                      <a:pt x="2215" y="643"/>
                      <a:pt x="1572" y="1"/>
                      <a:pt x="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25;p30">
                <a:extLst>
                  <a:ext uri="{FF2B5EF4-FFF2-40B4-BE49-F238E27FC236}">
                    <a16:creationId xmlns:a16="http://schemas.microsoft.com/office/drawing/2014/main" id="{25693FA6-F446-4A94-B393-0E0D8BBBB564}"/>
                  </a:ext>
                </a:extLst>
              </p:cNvPr>
              <p:cNvSpPr/>
              <p:nvPr/>
            </p:nvSpPr>
            <p:spPr>
              <a:xfrm>
                <a:off x="4943490" y="4467023"/>
                <a:ext cx="70880" cy="51179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608" extrusionOk="0">
                    <a:moveTo>
                      <a:pt x="1429" y="0"/>
                    </a:moveTo>
                    <a:cubicBezTo>
                      <a:pt x="643" y="0"/>
                      <a:pt x="0" y="643"/>
                      <a:pt x="0" y="1429"/>
                    </a:cubicBezTo>
                    <a:cubicBezTo>
                      <a:pt x="0" y="1524"/>
                      <a:pt x="84" y="1608"/>
                      <a:pt x="179" y="1608"/>
                    </a:cubicBezTo>
                    <a:lnTo>
                      <a:pt x="1453" y="1608"/>
                    </a:lnTo>
                    <a:cubicBezTo>
                      <a:pt x="1536" y="1608"/>
                      <a:pt x="1631" y="1536"/>
                      <a:pt x="1631" y="1429"/>
                    </a:cubicBezTo>
                    <a:cubicBezTo>
                      <a:pt x="1608" y="1322"/>
                      <a:pt x="1536" y="1251"/>
                      <a:pt x="1453" y="1251"/>
                    </a:cubicBezTo>
                    <a:lnTo>
                      <a:pt x="357" y="1251"/>
                    </a:lnTo>
                    <a:cubicBezTo>
                      <a:pt x="453" y="727"/>
                      <a:pt x="893" y="346"/>
                      <a:pt x="1429" y="346"/>
                    </a:cubicBezTo>
                    <a:cubicBezTo>
                      <a:pt x="1608" y="346"/>
                      <a:pt x="1786" y="393"/>
                      <a:pt x="1941" y="477"/>
                    </a:cubicBezTo>
                    <a:cubicBezTo>
                      <a:pt x="1966" y="491"/>
                      <a:pt x="1994" y="498"/>
                      <a:pt x="2022" y="498"/>
                    </a:cubicBezTo>
                    <a:cubicBezTo>
                      <a:pt x="2084" y="498"/>
                      <a:pt x="2146" y="463"/>
                      <a:pt x="2179" y="405"/>
                    </a:cubicBezTo>
                    <a:cubicBezTo>
                      <a:pt x="2227" y="310"/>
                      <a:pt x="2191" y="215"/>
                      <a:pt x="2108" y="167"/>
                    </a:cubicBezTo>
                    <a:cubicBezTo>
                      <a:pt x="1893" y="60"/>
                      <a:pt x="1667" y="0"/>
                      <a:pt x="14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26;p30">
                <a:extLst>
                  <a:ext uri="{FF2B5EF4-FFF2-40B4-BE49-F238E27FC236}">
                    <a16:creationId xmlns:a16="http://schemas.microsoft.com/office/drawing/2014/main" id="{BCBCE7C0-F89D-4FB4-AAC0-E44AF9CC743A}"/>
                  </a:ext>
                </a:extLst>
              </p:cNvPr>
              <p:cNvSpPr/>
              <p:nvPr/>
            </p:nvSpPr>
            <p:spPr>
              <a:xfrm>
                <a:off x="4961282" y="4400695"/>
                <a:ext cx="54616" cy="54998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728" extrusionOk="0">
                    <a:moveTo>
                      <a:pt x="858" y="346"/>
                    </a:moveTo>
                    <a:cubicBezTo>
                      <a:pt x="1144" y="346"/>
                      <a:pt x="1382" y="584"/>
                      <a:pt x="1382" y="870"/>
                    </a:cubicBezTo>
                    <a:cubicBezTo>
                      <a:pt x="1382" y="1144"/>
                      <a:pt x="1144" y="1382"/>
                      <a:pt x="858" y="1382"/>
                    </a:cubicBezTo>
                    <a:cubicBezTo>
                      <a:pt x="572" y="1382"/>
                      <a:pt x="334" y="1144"/>
                      <a:pt x="334" y="870"/>
                    </a:cubicBezTo>
                    <a:cubicBezTo>
                      <a:pt x="358" y="584"/>
                      <a:pt x="572" y="346"/>
                      <a:pt x="858" y="346"/>
                    </a:cubicBezTo>
                    <a:close/>
                    <a:moveTo>
                      <a:pt x="858" y="1"/>
                    </a:moveTo>
                    <a:cubicBezTo>
                      <a:pt x="382" y="1"/>
                      <a:pt x="1" y="394"/>
                      <a:pt x="1" y="870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15" y="1346"/>
                      <a:pt x="1715" y="870"/>
                    </a:cubicBezTo>
                    <a:cubicBezTo>
                      <a:pt x="1715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27;p30">
                <a:extLst>
                  <a:ext uri="{FF2B5EF4-FFF2-40B4-BE49-F238E27FC236}">
                    <a16:creationId xmlns:a16="http://schemas.microsoft.com/office/drawing/2014/main" id="{76E898CB-4AB1-405E-B40E-938FC6F5670A}"/>
                  </a:ext>
                </a:extLst>
              </p:cNvPr>
              <p:cNvSpPr/>
              <p:nvPr/>
            </p:nvSpPr>
            <p:spPr>
              <a:xfrm>
                <a:off x="5028374" y="4386691"/>
                <a:ext cx="71262" cy="7088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27" extrusionOk="0">
                    <a:moveTo>
                      <a:pt x="1119" y="358"/>
                    </a:moveTo>
                    <a:cubicBezTo>
                      <a:pt x="1536" y="358"/>
                      <a:pt x="1893" y="691"/>
                      <a:pt x="1893" y="1131"/>
                    </a:cubicBezTo>
                    <a:cubicBezTo>
                      <a:pt x="1893" y="1548"/>
                      <a:pt x="1548" y="1905"/>
                      <a:pt x="1119" y="1905"/>
                    </a:cubicBezTo>
                    <a:cubicBezTo>
                      <a:pt x="703" y="1905"/>
                      <a:pt x="345" y="1560"/>
                      <a:pt x="345" y="1131"/>
                    </a:cubicBezTo>
                    <a:cubicBezTo>
                      <a:pt x="345" y="691"/>
                      <a:pt x="679" y="358"/>
                      <a:pt x="1119" y="358"/>
                    </a:cubicBezTo>
                    <a:close/>
                    <a:moveTo>
                      <a:pt x="1119" y="0"/>
                    </a:moveTo>
                    <a:cubicBezTo>
                      <a:pt x="512" y="0"/>
                      <a:pt x="0" y="500"/>
                      <a:pt x="0" y="1108"/>
                    </a:cubicBezTo>
                    <a:cubicBezTo>
                      <a:pt x="0" y="1739"/>
                      <a:pt x="512" y="2227"/>
                      <a:pt x="1119" y="2227"/>
                    </a:cubicBezTo>
                    <a:cubicBezTo>
                      <a:pt x="1727" y="2227"/>
                      <a:pt x="2239" y="1727"/>
                      <a:pt x="2239" y="1108"/>
                    </a:cubicBezTo>
                    <a:cubicBezTo>
                      <a:pt x="2239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28;p30">
                <a:extLst>
                  <a:ext uri="{FF2B5EF4-FFF2-40B4-BE49-F238E27FC236}">
                    <a16:creationId xmlns:a16="http://schemas.microsoft.com/office/drawing/2014/main" id="{8F2E2348-94F3-4DDD-A113-74C8ECDBD803}"/>
                  </a:ext>
                </a:extLst>
              </p:cNvPr>
              <p:cNvSpPr/>
              <p:nvPr/>
            </p:nvSpPr>
            <p:spPr>
              <a:xfrm>
                <a:off x="5004122" y="4468901"/>
                <a:ext cx="120149" cy="65596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061" extrusionOk="0">
                    <a:moveTo>
                      <a:pt x="1881" y="346"/>
                    </a:moveTo>
                    <a:cubicBezTo>
                      <a:pt x="2667" y="346"/>
                      <a:pt x="3322" y="942"/>
                      <a:pt x="3393" y="1704"/>
                    </a:cubicBezTo>
                    <a:lnTo>
                      <a:pt x="357" y="1704"/>
                    </a:lnTo>
                    <a:cubicBezTo>
                      <a:pt x="453" y="942"/>
                      <a:pt x="1096" y="346"/>
                      <a:pt x="1881" y="346"/>
                    </a:cubicBezTo>
                    <a:close/>
                    <a:moveTo>
                      <a:pt x="1881" y="1"/>
                    </a:moveTo>
                    <a:cubicBezTo>
                      <a:pt x="834" y="1"/>
                      <a:pt x="0" y="846"/>
                      <a:pt x="0" y="1882"/>
                    </a:cubicBezTo>
                    <a:cubicBezTo>
                      <a:pt x="0" y="1966"/>
                      <a:pt x="84" y="2061"/>
                      <a:pt x="179" y="2061"/>
                    </a:cubicBezTo>
                    <a:lnTo>
                      <a:pt x="3596" y="2061"/>
                    </a:lnTo>
                    <a:cubicBezTo>
                      <a:pt x="3679" y="2061"/>
                      <a:pt x="3774" y="1977"/>
                      <a:pt x="3774" y="1882"/>
                    </a:cubicBezTo>
                    <a:cubicBezTo>
                      <a:pt x="3751" y="834"/>
                      <a:pt x="2905" y="1"/>
                      <a:pt x="18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9;p30">
                <a:extLst>
                  <a:ext uri="{FF2B5EF4-FFF2-40B4-BE49-F238E27FC236}">
                    <a16:creationId xmlns:a16="http://schemas.microsoft.com/office/drawing/2014/main" id="{11A02EA5-54BE-4052-AA6C-B93B86FDEEB4}"/>
                  </a:ext>
                </a:extLst>
              </p:cNvPr>
              <p:cNvSpPr/>
              <p:nvPr/>
            </p:nvSpPr>
            <p:spPr>
              <a:xfrm>
                <a:off x="4890434" y="4287389"/>
                <a:ext cx="345997" cy="346029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72" extrusionOk="0">
                    <a:moveTo>
                      <a:pt x="5608" y="953"/>
                    </a:moveTo>
                    <a:cubicBezTo>
                      <a:pt x="7954" y="1049"/>
                      <a:pt x="9823" y="2918"/>
                      <a:pt x="9918" y="5252"/>
                    </a:cubicBezTo>
                    <a:lnTo>
                      <a:pt x="9502" y="5252"/>
                    </a:lnTo>
                    <a:cubicBezTo>
                      <a:pt x="9406" y="5252"/>
                      <a:pt x="9323" y="5335"/>
                      <a:pt x="9323" y="5442"/>
                    </a:cubicBezTo>
                    <a:cubicBezTo>
                      <a:pt x="9323" y="5525"/>
                      <a:pt x="9394" y="5621"/>
                      <a:pt x="9502" y="5621"/>
                    </a:cubicBezTo>
                    <a:lnTo>
                      <a:pt x="9918" y="5621"/>
                    </a:lnTo>
                    <a:cubicBezTo>
                      <a:pt x="9847" y="7954"/>
                      <a:pt x="7954" y="9824"/>
                      <a:pt x="5608" y="9919"/>
                    </a:cubicBezTo>
                    <a:lnTo>
                      <a:pt x="5608" y="9502"/>
                    </a:lnTo>
                    <a:cubicBezTo>
                      <a:pt x="5608" y="9407"/>
                      <a:pt x="5537" y="9323"/>
                      <a:pt x="5430" y="9323"/>
                    </a:cubicBezTo>
                    <a:cubicBezTo>
                      <a:pt x="5346" y="9323"/>
                      <a:pt x="5251" y="9395"/>
                      <a:pt x="5251" y="9502"/>
                    </a:cubicBezTo>
                    <a:lnTo>
                      <a:pt x="5251" y="9919"/>
                    </a:lnTo>
                    <a:cubicBezTo>
                      <a:pt x="2917" y="9824"/>
                      <a:pt x="1048" y="7954"/>
                      <a:pt x="953" y="5621"/>
                    </a:cubicBezTo>
                    <a:lnTo>
                      <a:pt x="1370" y="5621"/>
                    </a:lnTo>
                    <a:cubicBezTo>
                      <a:pt x="1465" y="5621"/>
                      <a:pt x="1548" y="5537"/>
                      <a:pt x="1548" y="5442"/>
                    </a:cubicBezTo>
                    <a:cubicBezTo>
                      <a:pt x="1548" y="5347"/>
                      <a:pt x="1477" y="5252"/>
                      <a:pt x="1370" y="5252"/>
                    </a:cubicBezTo>
                    <a:lnTo>
                      <a:pt x="953" y="5252"/>
                    </a:lnTo>
                    <a:cubicBezTo>
                      <a:pt x="1048" y="2918"/>
                      <a:pt x="2917" y="1049"/>
                      <a:pt x="5251" y="953"/>
                    </a:cubicBezTo>
                    <a:lnTo>
                      <a:pt x="5251" y="1370"/>
                    </a:lnTo>
                    <a:cubicBezTo>
                      <a:pt x="5251" y="1465"/>
                      <a:pt x="5334" y="1549"/>
                      <a:pt x="5430" y="1549"/>
                    </a:cubicBezTo>
                    <a:cubicBezTo>
                      <a:pt x="5525" y="1549"/>
                      <a:pt x="5608" y="1477"/>
                      <a:pt x="5608" y="1370"/>
                    </a:cubicBezTo>
                    <a:lnTo>
                      <a:pt x="5608" y="953"/>
                    </a:lnTo>
                    <a:close/>
                    <a:moveTo>
                      <a:pt x="5441" y="1"/>
                    </a:moveTo>
                    <a:cubicBezTo>
                      <a:pt x="5346" y="1"/>
                      <a:pt x="5263" y="84"/>
                      <a:pt x="5263" y="179"/>
                    </a:cubicBezTo>
                    <a:lnTo>
                      <a:pt x="5263" y="596"/>
                    </a:lnTo>
                    <a:cubicBezTo>
                      <a:pt x="2727" y="691"/>
                      <a:pt x="691" y="2727"/>
                      <a:pt x="596" y="5263"/>
                    </a:cubicBezTo>
                    <a:lnTo>
                      <a:pt x="179" y="5263"/>
                    </a:lnTo>
                    <a:cubicBezTo>
                      <a:pt x="96" y="5263"/>
                      <a:pt x="0" y="5335"/>
                      <a:pt x="0" y="5442"/>
                    </a:cubicBezTo>
                    <a:cubicBezTo>
                      <a:pt x="0" y="5525"/>
                      <a:pt x="84" y="5621"/>
                      <a:pt x="179" y="5621"/>
                    </a:cubicBezTo>
                    <a:lnTo>
                      <a:pt x="596" y="5621"/>
                    </a:lnTo>
                    <a:cubicBezTo>
                      <a:pt x="691" y="8145"/>
                      <a:pt x="2727" y="10181"/>
                      <a:pt x="5263" y="10276"/>
                    </a:cubicBezTo>
                    <a:lnTo>
                      <a:pt x="5263" y="10693"/>
                    </a:lnTo>
                    <a:cubicBezTo>
                      <a:pt x="5263" y="10776"/>
                      <a:pt x="5334" y="10871"/>
                      <a:pt x="5441" y="10871"/>
                    </a:cubicBezTo>
                    <a:cubicBezTo>
                      <a:pt x="5525" y="10871"/>
                      <a:pt x="5620" y="10800"/>
                      <a:pt x="5620" y="10693"/>
                    </a:cubicBezTo>
                    <a:lnTo>
                      <a:pt x="5620" y="10276"/>
                    </a:lnTo>
                    <a:cubicBezTo>
                      <a:pt x="8144" y="10181"/>
                      <a:pt x="10180" y="8145"/>
                      <a:pt x="10275" y="5621"/>
                    </a:cubicBezTo>
                    <a:lnTo>
                      <a:pt x="10692" y="5621"/>
                    </a:lnTo>
                    <a:cubicBezTo>
                      <a:pt x="10775" y="5621"/>
                      <a:pt x="10871" y="5537"/>
                      <a:pt x="10871" y="5442"/>
                    </a:cubicBezTo>
                    <a:cubicBezTo>
                      <a:pt x="10871" y="5347"/>
                      <a:pt x="10799" y="5263"/>
                      <a:pt x="10692" y="5263"/>
                    </a:cubicBezTo>
                    <a:lnTo>
                      <a:pt x="10275" y="5263"/>
                    </a:lnTo>
                    <a:cubicBezTo>
                      <a:pt x="10180" y="2727"/>
                      <a:pt x="8144" y="691"/>
                      <a:pt x="5620" y="596"/>
                    </a:cubicBezTo>
                    <a:lnTo>
                      <a:pt x="5620" y="179"/>
                    </a:lnTo>
                    <a:cubicBezTo>
                      <a:pt x="5620" y="96"/>
                      <a:pt x="5537" y="1"/>
                      <a:pt x="5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" name="Google Shape;487;p27">
            <a:extLst>
              <a:ext uri="{FF2B5EF4-FFF2-40B4-BE49-F238E27FC236}">
                <a16:creationId xmlns:a16="http://schemas.microsoft.com/office/drawing/2014/main" id="{5ED613AA-4A14-40B0-AFA4-5975F3285787}"/>
              </a:ext>
            </a:extLst>
          </p:cNvPr>
          <p:cNvSpPr/>
          <p:nvPr/>
        </p:nvSpPr>
        <p:spPr>
          <a:xfrm>
            <a:off x="6388469" y="2480868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80;p27">
            <a:extLst>
              <a:ext uri="{FF2B5EF4-FFF2-40B4-BE49-F238E27FC236}">
                <a16:creationId xmlns:a16="http://schemas.microsoft.com/office/drawing/2014/main" id="{993D69D5-71EA-4CF9-91AE-29C88A230938}"/>
              </a:ext>
            </a:extLst>
          </p:cNvPr>
          <p:cNvSpPr txBox="1">
            <a:spLocks/>
          </p:cNvSpPr>
          <p:nvPr/>
        </p:nvSpPr>
        <p:spPr>
          <a:xfrm>
            <a:off x="7391537" y="3433242"/>
            <a:ext cx="61113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800" dirty="0"/>
              <a:t>04</a:t>
            </a:r>
          </a:p>
        </p:txBody>
      </p:sp>
      <p:cxnSp>
        <p:nvCxnSpPr>
          <p:cNvPr id="70" name="Google Shape;486;p27">
            <a:extLst>
              <a:ext uri="{FF2B5EF4-FFF2-40B4-BE49-F238E27FC236}">
                <a16:creationId xmlns:a16="http://schemas.microsoft.com/office/drawing/2014/main" id="{C6B27BBE-7D2B-47BF-BCF5-7B733A166FA3}"/>
              </a:ext>
            </a:extLst>
          </p:cNvPr>
          <p:cNvCxnSpPr>
            <a:cxnSpLocks/>
            <a:stCxn id="54" idx="1"/>
            <a:endCxn id="69" idx="1"/>
          </p:cNvCxnSpPr>
          <p:nvPr/>
        </p:nvCxnSpPr>
        <p:spPr>
          <a:xfrm rot="10800000" flipH="1" flipV="1">
            <a:off x="7231735" y="2887896"/>
            <a:ext cx="159802" cy="834246"/>
          </a:xfrm>
          <a:prstGeom prst="bentConnector3">
            <a:avLst>
              <a:gd name="adj1" fmla="val -23908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8FC9-D729-45B6-BB78-6FD9DCEA8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3C809-487E-434A-9252-08C96C6E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38" y="1514271"/>
            <a:ext cx="8375525" cy="34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5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16D1-25A6-417F-AD5B-CE4DDC86C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ID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D5FC529-E64A-4E8D-812D-45DA9587A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267367"/>
              </p:ext>
            </p:extLst>
          </p:nvPr>
        </p:nvGraphicFramePr>
        <p:xfrm>
          <a:off x="469900" y="4292600"/>
          <a:ext cx="6096000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67111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 Empty       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Pendaftar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 yang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tidak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memiliki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pengalaman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8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 not Empty  </a:t>
                      </a:r>
                      <a:r>
                        <a:rPr lang="en-US" b="1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b="1" dirty="0" err="1">
                          <a:sym typeface="Wingdings" panose="05000000000000000000" pitchFamily="2" charset="2"/>
                        </a:rPr>
                        <a:t>Pendaftar</a:t>
                      </a:r>
                      <a:r>
                        <a:rPr lang="en-US" b="1" dirty="0">
                          <a:sym typeface="Wingdings" panose="05000000000000000000" pitchFamily="2" charset="2"/>
                        </a:rPr>
                        <a:t> yang </a:t>
                      </a:r>
                      <a:r>
                        <a:rPr lang="en-US" b="1" dirty="0" err="1">
                          <a:sym typeface="Wingdings" panose="05000000000000000000" pitchFamily="2" charset="2"/>
                        </a:rPr>
                        <a:t>memiliki</a:t>
                      </a:r>
                      <a:r>
                        <a:rPr lang="en-US" b="1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1" dirty="0" err="1">
                          <a:sym typeface="Wingdings" panose="05000000000000000000" pitchFamily="2" charset="2"/>
                        </a:rPr>
                        <a:t>pengalaman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12743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38CC3D-5F01-4984-A947-59F661CD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921445"/>
            <a:ext cx="7923212" cy="3300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D7CAD-00C1-4F89-8DC8-86950B3C4C15}"/>
              </a:ext>
            </a:extLst>
          </p:cNvPr>
          <p:cNvSpPr txBox="1"/>
          <p:nvPr/>
        </p:nvSpPr>
        <p:spPr>
          <a:xfrm>
            <a:off x="1479550" y="250825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3212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FEC5E-4B6D-43A3-A618-98AEE649A9D6}"/>
              </a:ext>
            </a:extLst>
          </p:cNvPr>
          <p:cNvSpPr txBox="1"/>
          <p:nvPr/>
        </p:nvSpPr>
        <p:spPr>
          <a:xfrm>
            <a:off x="1974850" y="266213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2021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6EA10-C9D9-4A8C-9463-C4A25A5C617B}"/>
              </a:ext>
            </a:extLst>
          </p:cNvPr>
          <p:cNvSpPr txBox="1"/>
          <p:nvPr/>
        </p:nvSpPr>
        <p:spPr>
          <a:xfrm>
            <a:off x="2525251" y="323203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767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004A1D-9A32-4A8F-AE2A-48F81F559255}"/>
              </a:ext>
            </a:extLst>
          </p:cNvPr>
          <p:cNvSpPr txBox="1"/>
          <p:nvPr/>
        </p:nvSpPr>
        <p:spPr>
          <a:xfrm>
            <a:off x="3008075" y="338592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E9001-871A-4F25-806D-E72115AB5717}"/>
              </a:ext>
            </a:extLst>
          </p:cNvPr>
          <p:cNvSpPr txBox="1"/>
          <p:nvPr/>
        </p:nvSpPr>
        <p:spPr>
          <a:xfrm>
            <a:off x="3556000" y="338592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31549-A1C1-49AF-AF23-2D75AFDCEFCC}"/>
              </a:ext>
            </a:extLst>
          </p:cNvPr>
          <p:cNvSpPr txBox="1"/>
          <p:nvPr/>
        </p:nvSpPr>
        <p:spPr>
          <a:xfrm>
            <a:off x="4660938" y="338878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287</a:t>
            </a:r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5717C-13EB-428E-8982-A75660FFC787}"/>
              </a:ext>
            </a:extLst>
          </p:cNvPr>
          <p:cNvSpPr txBox="1"/>
          <p:nvPr/>
        </p:nvSpPr>
        <p:spPr>
          <a:xfrm>
            <a:off x="5117813" y="339862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210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FFA90-E3A5-445B-94D9-2A1BB48D1990}"/>
              </a:ext>
            </a:extLst>
          </p:cNvPr>
          <p:cNvSpPr txBox="1"/>
          <p:nvPr/>
        </p:nvSpPr>
        <p:spPr>
          <a:xfrm>
            <a:off x="5674074" y="338592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61</a:t>
            </a:r>
            <a:endParaRPr lang="en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015E9A-0338-4CF6-85F0-13065D342127}"/>
              </a:ext>
            </a:extLst>
          </p:cNvPr>
          <p:cNvSpPr txBox="1"/>
          <p:nvPr/>
        </p:nvSpPr>
        <p:spPr>
          <a:xfrm>
            <a:off x="6168041" y="33859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</a:t>
            </a:r>
            <a:endParaRPr lang="en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5041C-7DD8-4762-AF34-B7FFF7267192}"/>
              </a:ext>
            </a:extLst>
          </p:cNvPr>
          <p:cNvSpPr txBox="1"/>
          <p:nvPr/>
        </p:nvSpPr>
        <p:spPr>
          <a:xfrm>
            <a:off x="6662008" y="33859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0501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056C-C8F1-4EA9-9E28-0AD0324CC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17B12-727B-43CD-8985-7E556D62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44" y="1496351"/>
            <a:ext cx="4227513" cy="28873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8212C7-C6DE-4C39-922D-A4949DC24615}"/>
              </a:ext>
            </a:extLst>
          </p:cNvPr>
          <p:cNvSpPr txBox="1">
            <a:spLocks/>
          </p:cNvSpPr>
          <p:nvPr/>
        </p:nvSpPr>
        <p:spPr>
          <a:xfrm>
            <a:off x="2943143" y="918551"/>
            <a:ext cx="325771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Status </a:t>
            </a:r>
            <a:r>
              <a:rPr lang="en-US" sz="1400" dirty="0" err="1"/>
              <a:t>Pendaftar</a:t>
            </a:r>
            <a:r>
              <a:rPr lang="en-US" sz="1400" dirty="0"/>
              <a:t> </a:t>
            </a:r>
            <a:r>
              <a:rPr lang="en-US" sz="1400" dirty="0" err="1"/>
              <a:t>Berdasarkan</a:t>
            </a:r>
            <a:r>
              <a:rPr lang="en-US" sz="1400" dirty="0"/>
              <a:t> </a:t>
            </a:r>
            <a:r>
              <a:rPr lang="en-US" sz="1400" dirty="0" err="1"/>
              <a:t>Jenis</a:t>
            </a:r>
            <a:r>
              <a:rPr lang="en-US" sz="1400" dirty="0"/>
              <a:t> </a:t>
            </a:r>
            <a:r>
              <a:rPr lang="en-US" sz="1400" dirty="0" err="1"/>
              <a:t>Kelamin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4224265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0D5F-5E03-4B5C-B66A-91D49C7B4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6E7E4-DE9C-46C3-A56F-E5D301A6C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76" y="1530350"/>
            <a:ext cx="5773648" cy="29416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9B4A49F-3897-400B-93CF-8F5C46353F22}"/>
              </a:ext>
            </a:extLst>
          </p:cNvPr>
          <p:cNvSpPr txBox="1">
            <a:spLocks/>
          </p:cNvSpPr>
          <p:nvPr/>
        </p:nvSpPr>
        <p:spPr>
          <a:xfrm>
            <a:off x="2943142" y="952550"/>
            <a:ext cx="325771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Trend </a:t>
            </a:r>
            <a:r>
              <a:rPr lang="en-US" sz="1400" dirty="0" err="1"/>
              <a:t>Pendaftar</a:t>
            </a:r>
            <a:r>
              <a:rPr lang="en-US" sz="1400" dirty="0"/>
              <a:t> </a:t>
            </a:r>
            <a:r>
              <a:rPr lang="en-US" sz="1400" dirty="0" err="1"/>
              <a:t>Pembuatan</a:t>
            </a:r>
            <a:r>
              <a:rPr lang="en-US" sz="1400" dirty="0"/>
              <a:t> </a:t>
            </a:r>
            <a:r>
              <a:rPr lang="en-US" sz="1400" dirty="0" err="1"/>
              <a:t>Kartu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Bulan</a:t>
            </a:r>
            <a:r>
              <a:rPr lang="en-US" sz="1400" dirty="0"/>
              <a:t> </a:t>
            </a:r>
            <a:r>
              <a:rPr lang="en-US" sz="1400" dirty="0" err="1"/>
              <a:t>Januari</a:t>
            </a:r>
            <a:r>
              <a:rPr lang="en-US" sz="1400" dirty="0"/>
              <a:t> 2022 – September 2022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185C1-9834-456C-860A-2DB5BDC8561D}"/>
              </a:ext>
            </a:extLst>
          </p:cNvPr>
          <p:cNvSpPr txBox="1"/>
          <p:nvPr/>
        </p:nvSpPr>
        <p:spPr>
          <a:xfrm>
            <a:off x="2273300" y="300116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778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D7C2C-1209-4D4A-97F2-F3861C80D538}"/>
              </a:ext>
            </a:extLst>
          </p:cNvPr>
          <p:cNvSpPr txBox="1"/>
          <p:nvPr/>
        </p:nvSpPr>
        <p:spPr>
          <a:xfrm>
            <a:off x="2838450" y="373141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364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847E4-5214-4DEC-BE83-72AE38469C56}"/>
              </a:ext>
            </a:extLst>
          </p:cNvPr>
          <p:cNvSpPr txBox="1"/>
          <p:nvPr/>
        </p:nvSpPr>
        <p:spPr>
          <a:xfrm>
            <a:off x="3372074" y="379392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296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9605A-5B4E-4023-8E6B-3F3BCF7BD5BD}"/>
              </a:ext>
            </a:extLst>
          </p:cNvPr>
          <p:cNvSpPr txBox="1"/>
          <p:nvPr/>
        </p:nvSpPr>
        <p:spPr>
          <a:xfrm>
            <a:off x="4127723" y="388317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7317-697E-48FA-962E-9502DBA3A18E}"/>
              </a:ext>
            </a:extLst>
          </p:cNvPr>
          <p:cNvSpPr txBox="1"/>
          <p:nvPr/>
        </p:nvSpPr>
        <p:spPr>
          <a:xfrm>
            <a:off x="4610547" y="191733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1286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22C85-B891-485A-9B0F-6A64BB0835D8}"/>
              </a:ext>
            </a:extLst>
          </p:cNvPr>
          <p:cNvSpPr txBox="1"/>
          <p:nvPr/>
        </p:nvSpPr>
        <p:spPr>
          <a:xfrm>
            <a:off x="5251897" y="2539503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8FBB5D-307D-4E5F-9034-DB992F22C974}"/>
              </a:ext>
            </a:extLst>
          </p:cNvPr>
          <p:cNvSpPr txBox="1"/>
          <p:nvPr/>
        </p:nvSpPr>
        <p:spPr>
          <a:xfrm>
            <a:off x="5696397" y="191832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1266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BD76D5-7EA6-435C-B464-41423DAF9387}"/>
              </a:ext>
            </a:extLst>
          </p:cNvPr>
          <p:cNvSpPr txBox="1"/>
          <p:nvPr/>
        </p:nvSpPr>
        <p:spPr>
          <a:xfrm>
            <a:off x="6355360" y="223645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1098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E2DAB-BED1-4B86-942E-CA1871BAA776}"/>
              </a:ext>
            </a:extLst>
          </p:cNvPr>
          <p:cNvSpPr txBox="1"/>
          <p:nvPr/>
        </p:nvSpPr>
        <p:spPr>
          <a:xfrm>
            <a:off x="6937571" y="309644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707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2797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0916-1063-467E-A65F-E5C1B6487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F8C6AD-AB71-4AC8-B737-45B293835919}"/>
              </a:ext>
            </a:extLst>
          </p:cNvPr>
          <p:cNvSpPr txBox="1">
            <a:spLocks/>
          </p:cNvSpPr>
          <p:nvPr/>
        </p:nvSpPr>
        <p:spPr>
          <a:xfrm>
            <a:off x="2138321" y="952550"/>
            <a:ext cx="374975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Trend </a:t>
            </a:r>
            <a:r>
              <a:rPr lang="en-US" sz="1400" dirty="0" err="1"/>
              <a:t>Pendaftar</a:t>
            </a:r>
            <a:r>
              <a:rPr lang="en-US" sz="1400" dirty="0"/>
              <a:t> </a:t>
            </a:r>
            <a:r>
              <a:rPr lang="en-US" sz="1400" dirty="0" err="1"/>
              <a:t>Pembuatan</a:t>
            </a:r>
            <a:r>
              <a:rPr lang="en-US" sz="1400" dirty="0"/>
              <a:t> </a:t>
            </a:r>
            <a:r>
              <a:rPr lang="en-US" sz="1400" dirty="0" err="1"/>
              <a:t>Kartu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Bulan</a:t>
            </a:r>
            <a:r>
              <a:rPr lang="en-US" sz="1400" dirty="0"/>
              <a:t> </a:t>
            </a:r>
            <a:r>
              <a:rPr lang="en-US" sz="1400" dirty="0" err="1"/>
              <a:t>Januari</a:t>
            </a:r>
            <a:r>
              <a:rPr lang="en-US" sz="1400" dirty="0"/>
              <a:t> 2022 – September 2022 Day by Day</a:t>
            </a:r>
            <a:endParaRPr lang="en-ID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5522B-ACD6-4106-BCFE-16651B197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61" y="1530350"/>
            <a:ext cx="6446879" cy="336965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124DBF-B8CE-45B2-93CD-0DCAC5601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403526"/>
              </p:ext>
            </p:extLst>
          </p:nvPr>
        </p:nvGraphicFramePr>
        <p:xfrm>
          <a:off x="7334250" y="1530350"/>
          <a:ext cx="1722032" cy="22504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61016">
                  <a:extLst>
                    <a:ext uri="{9D8B030D-6E8A-4147-A177-3AD203B41FA5}">
                      <a16:colId xmlns:a16="http://schemas.microsoft.com/office/drawing/2014/main" val="3313453095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4191707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Tgl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Jum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Pendaftar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8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31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Januari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119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11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09 May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129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593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10 May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105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98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17 May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132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85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18 May 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108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783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850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2B4B-0C7C-45ED-B5C7-29230F442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4" y="164026"/>
            <a:ext cx="6493175" cy="577800"/>
          </a:xfrm>
        </p:spPr>
        <p:txBody>
          <a:bodyPr/>
          <a:lstStyle/>
          <a:p>
            <a:r>
              <a:rPr lang="en-US" dirty="0"/>
              <a:t>Histogram Data Numerical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Asumsi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34631-3B10-4594-9559-04C68B66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5" y="741826"/>
            <a:ext cx="4113345" cy="196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3A012-4D8C-4D92-8F36-2CEDAC25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104" y="741826"/>
            <a:ext cx="3963756" cy="19685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83D8EF2-671D-4CF5-A2DF-39DDE884D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14372"/>
              </p:ext>
            </p:extLst>
          </p:nvPr>
        </p:nvGraphicFramePr>
        <p:xfrm>
          <a:off x="345775" y="2852274"/>
          <a:ext cx="4113345" cy="19559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79825">
                  <a:extLst>
                    <a:ext uri="{9D8B030D-6E8A-4147-A177-3AD203B41FA5}">
                      <a16:colId xmlns:a16="http://schemas.microsoft.com/office/drawing/2014/main" val="2900259004"/>
                    </a:ext>
                  </a:extLst>
                </a:gridCol>
                <a:gridCol w="2833520">
                  <a:extLst>
                    <a:ext uri="{9D8B030D-6E8A-4147-A177-3AD203B41FA5}">
                      <a16:colId xmlns:a16="http://schemas.microsoft.com/office/drawing/2014/main" val="587566893"/>
                    </a:ext>
                  </a:extLst>
                </a:gridCol>
              </a:tblGrid>
              <a:tr h="311947">
                <a:tc>
                  <a:txBody>
                    <a:bodyPr/>
                    <a:lstStyle/>
                    <a:p>
                      <a:r>
                        <a:rPr lang="en-US" sz="1000" dirty="0"/>
                        <a:t>Histogram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Simpulan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306807"/>
                  </a:ext>
                </a:extLst>
              </a:tr>
              <a:tr h="311947">
                <a:tc>
                  <a:txBody>
                    <a:bodyPr/>
                    <a:lstStyle/>
                    <a:p>
                      <a:r>
                        <a:rPr lang="en-US" sz="1000" dirty="0"/>
                        <a:t>Age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Distribusi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umur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nya</a:t>
                      </a:r>
                      <a:r>
                        <a:rPr lang="en-US" sz="1000" dirty="0"/>
                        <a:t> di </a:t>
                      </a:r>
                      <a:r>
                        <a:rPr lang="en-US" sz="1000" dirty="0" err="1"/>
                        <a:t>rentang</a:t>
                      </a:r>
                      <a:r>
                        <a:rPr lang="en-US" sz="1000" dirty="0"/>
                        <a:t> 15-25 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664319"/>
                  </a:ext>
                </a:extLst>
              </a:tr>
              <a:tr h="311947">
                <a:tc>
                  <a:txBody>
                    <a:bodyPr/>
                    <a:lstStyle/>
                    <a:p>
                      <a:r>
                        <a:rPr lang="en-US" sz="1000" dirty="0"/>
                        <a:t>Education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Memiliki</a:t>
                      </a:r>
                      <a:r>
                        <a:rPr lang="en-US" sz="1000" dirty="0"/>
                        <a:t> Pendidikan </a:t>
                      </a:r>
                      <a:r>
                        <a:rPr lang="en-US" sz="1000" dirty="0" err="1"/>
                        <a:t>terakhir</a:t>
                      </a:r>
                      <a:r>
                        <a:rPr lang="en-US" sz="1000" dirty="0"/>
                        <a:t> MA/SMA/SMK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860746"/>
                  </a:ext>
                </a:extLst>
              </a:tr>
              <a:tr h="311947">
                <a:tc>
                  <a:txBody>
                    <a:bodyPr/>
                    <a:lstStyle/>
                    <a:p>
                      <a:r>
                        <a:rPr lang="en-US" sz="1000" dirty="0"/>
                        <a:t>Skills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Banyak yang </a:t>
                      </a:r>
                      <a:r>
                        <a:rPr lang="en-US" sz="1000" dirty="0" err="1"/>
                        <a:t>tidak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memiliki</a:t>
                      </a:r>
                      <a:r>
                        <a:rPr lang="en-US" sz="1000" dirty="0"/>
                        <a:t> skill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003129"/>
                  </a:ext>
                </a:extLst>
              </a:tr>
              <a:tr h="311947">
                <a:tc>
                  <a:txBody>
                    <a:bodyPr/>
                    <a:lstStyle/>
                    <a:p>
                      <a:r>
                        <a:rPr lang="en-US" sz="1000" dirty="0"/>
                        <a:t>Experience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Banyak yang </a:t>
                      </a:r>
                      <a:r>
                        <a:rPr lang="en-US" sz="1000" dirty="0" err="1"/>
                        <a:t>tidak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memiliki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pengalaman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941092"/>
                  </a:ext>
                </a:extLst>
              </a:tr>
              <a:tr h="311947">
                <a:tc>
                  <a:txBody>
                    <a:bodyPr/>
                    <a:lstStyle/>
                    <a:p>
                      <a:r>
                        <a:rPr lang="en-US" sz="1000" dirty="0" err="1"/>
                        <a:t>Jenis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Kelamin_Pria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Terdapat</a:t>
                      </a:r>
                      <a:r>
                        <a:rPr lang="en-US" sz="1000" dirty="0"/>
                        <a:t> 4000 </a:t>
                      </a:r>
                      <a:r>
                        <a:rPr lang="en-US" sz="1000" dirty="0" err="1"/>
                        <a:t>lebih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pendaftar</a:t>
                      </a:r>
                      <a:r>
                        <a:rPr lang="en-US" sz="1000" dirty="0"/>
                        <a:t> yang </a:t>
                      </a:r>
                      <a:r>
                        <a:rPr lang="en-US" sz="1000" dirty="0" err="1"/>
                        <a:t>berjenis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kelamin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pira</a:t>
                      </a:r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laki</a:t>
                      </a:r>
                      <a:r>
                        <a:rPr lang="en-US" sz="1000" dirty="0"/>
                        <a:t> - </a:t>
                      </a:r>
                      <a:r>
                        <a:rPr lang="en-US" sz="1000" dirty="0" err="1"/>
                        <a:t>laki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87969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6A96283-B46B-4E04-BB66-99D303389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01007"/>
              </p:ext>
            </p:extLst>
          </p:nvPr>
        </p:nvGraphicFramePr>
        <p:xfrm>
          <a:off x="4694105" y="2852275"/>
          <a:ext cx="3963756" cy="227628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57445">
                  <a:extLst>
                    <a:ext uri="{9D8B030D-6E8A-4147-A177-3AD203B41FA5}">
                      <a16:colId xmlns:a16="http://schemas.microsoft.com/office/drawing/2014/main" val="2900259004"/>
                    </a:ext>
                  </a:extLst>
                </a:gridCol>
                <a:gridCol w="2606311">
                  <a:extLst>
                    <a:ext uri="{9D8B030D-6E8A-4147-A177-3AD203B41FA5}">
                      <a16:colId xmlns:a16="http://schemas.microsoft.com/office/drawing/2014/main" val="587566893"/>
                    </a:ext>
                  </a:extLst>
                </a:gridCol>
              </a:tblGrid>
              <a:tr h="295088">
                <a:tc>
                  <a:txBody>
                    <a:bodyPr/>
                    <a:lstStyle/>
                    <a:p>
                      <a:r>
                        <a:rPr lang="en-US" sz="1000" dirty="0"/>
                        <a:t>Histogram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Simpulan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306807"/>
                  </a:ext>
                </a:extLst>
              </a:tr>
              <a:tr h="295088">
                <a:tc>
                  <a:txBody>
                    <a:bodyPr/>
                    <a:lstStyle/>
                    <a:p>
                      <a:r>
                        <a:rPr lang="en-US" sz="1000" dirty="0" err="1"/>
                        <a:t>Jenis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Kelamin_Wanita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Terdapat</a:t>
                      </a:r>
                      <a:r>
                        <a:rPr lang="en-US" sz="1000" dirty="0"/>
                        <a:t> 2500 </a:t>
                      </a:r>
                      <a:r>
                        <a:rPr lang="en-US" sz="1000" dirty="0" err="1"/>
                        <a:t>lebih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pendaftar</a:t>
                      </a:r>
                      <a:r>
                        <a:rPr lang="en-US" sz="1000" dirty="0"/>
                        <a:t> yang </a:t>
                      </a:r>
                      <a:r>
                        <a:rPr lang="en-US" sz="1000" dirty="0" err="1"/>
                        <a:t>berjenis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kelamin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wanita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664319"/>
                  </a:ext>
                </a:extLst>
              </a:tr>
              <a:tr h="295088">
                <a:tc>
                  <a:txBody>
                    <a:bodyPr/>
                    <a:lstStyle/>
                    <a:p>
                      <a:r>
                        <a:rPr lang="en-US" sz="1000" dirty="0"/>
                        <a:t>Status </a:t>
                      </a:r>
                      <a:r>
                        <a:rPr lang="en-US" sz="1000" dirty="0" err="1"/>
                        <a:t>Belum_Menikah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Terdapat</a:t>
                      </a:r>
                      <a:r>
                        <a:rPr lang="en-US" sz="1000" dirty="0"/>
                        <a:t> 6000 </a:t>
                      </a:r>
                      <a:r>
                        <a:rPr lang="en-US" sz="1000" dirty="0" err="1"/>
                        <a:t>lebih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pendaftar</a:t>
                      </a:r>
                      <a:r>
                        <a:rPr lang="en-US" sz="1000" dirty="0"/>
                        <a:t> yang </a:t>
                      </a:r>
                      <a:r>
                        <a:rPr lang="en-US" sz="1000" dirty="0" err="1"/>
                        <a:t>belum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menikah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860746"/>
                  </a:ext>
                </a:extLst>
              </a:tr>
              <a:tr h="295088">
                <a:tc>
                  <a:txBody>
                    <a:bodyPr/>
                    <a:lstStyle/>
                    <a:p>
                      <a:r>
                        <a:rPr lang="en-US" sz="1000" dirty="0" err="1"/>
                        <a:t>Status_Duda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Terdapat</a:t>
                      </a:r>
                      <a:r>
                        <a:rPr lang="en-US" sz="1000" dirty="0"/>
                        <a:t> 6000 </a:t>
                      </a:r>
                      <a:r>
                        <a:rPr lang="en-US" sz="1000" dirty="0" err="1"/>
                        <a:t>lebih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pendaftar</a:t>
                      </a:r>
                      <a:r>
                        <a:rPr lang="en-US" sz="1000" dirty="0"/>
                        <a:t> yang </a:t>
                      </a:r>
                      <a:r>
                        <a:rPr lang="en-US" sz="1000" dirty="0" err="1"/>
                        <a:t>tidak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duda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003129"/>
                  </a:ext>
                </a:extLst>
              </a:tr>
              <a:tr h="295088">
                <a:tc>
                  <a:txBody>
                    <a:bodyPr/>
                    <a:lstStyle/>
                    <a:p>
                      <a:r>
                        <a:rPr lang="en-US" sz="1000" dirty="0"/>
                        <a:t>Status </a:t>
                      </a:r>
                      <a:r>
                        <a:rPr lang="en-US" sz="1000" dirty="0" err="1"/>
                        <a:t>Janda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Terdapat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hampir</a:t>
                      </a:r>
                      <a:r>
                        <a:rPr lang="en-US" sz="1000" dirty="0"/>
                        <a:t> 7000 </a:t>
                      </a:r>
                      <a:r>
                        <a:rPr lang="en-US" sz="1000" dirty="0" err="1"/>
                        <a:t>pendaftar</a:t>
                      </a:r>
                      <a:r>
                        <a:rPr lang="en-US" sz="1000" dirty="0"/>
                        <a:t> yang </a:t>
                      </a:r>
                      <a:r>
                        <a:rPr lang="en-US" sz="1000" dirty="0" err="1"/>
                        <a:t>tidak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janda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941092"/>
                  </a:ext>
                </a:extLst>
              </a:tr>
              <a:tr h="295088">
                <a:tc>
                  <a:txBody>
                    <a:bodyPr/>
                    <a:lstStyle/>
                    <a:p>
                      <a:r>
                        <a:rPr lang="en-US" sz="1000" dirty="0" err="1"/>
                        <a:t>Status_Menikah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Terdapat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dibawah</a:t>
                      </a:r>
                      <a:r>
                        <a:rPr lang="en-US" sz="1000" dirty="0"/>
                        <a:t> 1000 </a:t>
                      </a:r>
                      <a:r>
                        <a:rPr lang="en-US" sz="1000" dirty="0" err="1"/>
                        <a:t>pendaftar</a:t>
                      </a:r>
                      <a:r>
                        <a:rPr lang="en-US" sz="1000" dirty="0"/>
                        <a:t> yang </a:t>
                      </a:r>
                      <a:r>
                        <a:rPr lang="en-US" sz="1000" dirty="0" err="1"/>
                        <a:t>sudah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menikah</a:t>
                      </a:r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87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253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DF4E72-2DD0-4E8F-BB9A-9BE9DB6AF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4" y="164026"/>
            <a:ext cx="6493175" cy="577800"/>
          </a:xfrm>
        </p:spPr>
        <p:txBody>
          <a:bodyPr/>
          <a:lstStyle/>
          <a:p>
            <a:r>
              <a:rPr lang="en-US" dirty="0"/>
              <a:t>Histogram Data Numerical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Asumsi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A94FD-FEB1-4AA9-BBBE-AF1B198C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2" y="946150"/>
            <a:ext cx="4792048" cy="3082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D1A06-EDE8-4D8B-8875-4491F114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90" y="2386766"/>
            <a:ext cx="3617977" cy="164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1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1188-2683-4D0D-90C3-27855D991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033" y="138476"/>
            <a:ext cx="3441935" cy="577800"/>
          </a:xfrm>
        </p:spPr>
        <p:txBody>
          <a:bodyPr/>
          <a:lstStyle/>
          <a:p>
            <a:r>
              <a:rPr lang="en-US" dirty="0"/>
              <a:t>Dealing with Outliers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B5A3C-9DC9-4E17-B24D-0A1581D80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67" y="1190400"/>
            <a:ext cx="4799484" cy="24115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BA051D-6A68-4C91-ABD7-F8DA1271A185}"/>
              </a:ext>
            </a:extLst>
          </p:cNvPr>
          <p:cNvSpPr txBox="1">
            <a:spLocks/>
          </p:cNvSpPr>
          <p:nvPr/>
        </p:nvSpPr>
        <p:spPr>
          <a:xfrm>
            <a:off x="1165335" y="612600"/>
            <a:ext cx="279514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Boxplot data with assumption before handling outliers</a:t>
            </a:r>
            <a:endParaRPr lang="en-ID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29E8B-09A5-4D02-AA4E-746AA7DD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2925967"/>
            <a:ext cx="3886200" cy="19352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1966F8-5834-45F6-9582-36E51A7A9017}"/>
              </a:ext>
            </a:extLst>
          </p:cNvPr>
          <p:cNvSpPr txBox="1">
            <a:spLocks/>
          </p:cNvSpPr>
          <p:nvPr/>
        </p:nvSpPr>
        <p:spPr>
          <a:xfrm>
            <a:off x="5921485" y="2261092"/>
            <a:ext cx="279514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Boxplot data with assumption after handling outliers</a:t>
            </a:r>
            <a:endParaRPr lang="en-ID" sz="1400" dirty="0"/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9EACF77D-619C-42E7-9F4B-6813A62EC9D0}"/>
              </a:ext>
            </a:extLst>
          </p:cNvPr>
          <p:cNvSpPr/>
          <p:nvPr/>
        </p:nvSpPr>
        <p:spPr>
          <a:xfrm rot="5400000">
            <a:off x="4777309" y="1719419"/>
            <a:ext cx="1329517" cy="4052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1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72A6C1B-B70A-46A5-AF96-AA74C29CD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033" y="138476"/>
            <a:ext cx="3441935" cy="577800"/>
          </a:xfrm>
        </p:spPr>
        <p:txBody>
          <a:bodyPr/>
          <a:lstStyle/>
          <a:p>
            <a:r>
              <a:rPr lang="en-US" dirty="0"/>
              <a:t>Dealing with Outliers</a:t>
            </a:r>
            <a:endParaRPr lang="en-ID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92E2FEF-71D6-46E5-A3C5-C582714EBDAD}"/>
              </a:ext>
            </a:extLst>
          </p:cNvPr>
          <p:cNvSpPr txBox="1">
            <a:spLocks/>
          </p:cNvSpPr>
          <p:nvPr/>
        </p:nvSpPr>
        <p:spPr>
          <a:xfrm>
            <a:off x="770716" y="843984"/>
            <a:ext cx="279514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Boxplot data without assumption before handling outliers</a:t>
            </a:r>
            <a:endParaRPr lang="en-ID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8A1FB3-9CD1-491B-8537-CBCF6C49FF82}"/>
              </a:ext>
            </a:extLst>
          </p:cNvPr>
          <p:cNvSpPr txBox="1">
            <a:spLocks/>
          </p:cNvSpPr>
          <p:nvPr/>
        </p:nvSpPr>
        <p:spPr>
          <a:xfrm>
            <a:off x="5578135" y="844739"/>
            <a:ext cx="279514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Boxplot data without assumption after handling outliers</a:t>
            </a:r>
            <a:endParaRPr lang="en-ID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B6204A-90B0-4F64-8A66-C08BAD56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66" y="1584355"/>
            <a:ext cx="3752850" cy="1861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3A2B2B-7A02-46BA-B28A-7A4E6860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314" y="1584355"/>
            <a:ext cx="3510789" cy="2046209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03D3EF1-8C2E-4D3B-BAA8-6BC8083C8EB9}"/>
              </a:ext>
            </a:extLst>
          </p:cNvPr>
          <p:cNvSpPr/>
          <p:nvPr/>
        </p:nvSpPr>
        <p:spPr>
          <a:xfrm>
            <a:off x="4257914" y="2416175"/>
            <a:ext cx="628171" cy="31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8199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44601" y="1684852"/>
            <a:ext cx="3101400" cy="1452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70476" y="3900338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1821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810426" y="1868575"/>
            <a:ext cx="31014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70476" y="3900338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9C52-2820-47F1-AF64-22477BE125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Inertia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82E42-FAB5-49BA-A028-E5DA2B50D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773236"/>
            <a:ext cx="3793122" cy="19161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CA4743-53C0-4569-8292-F6A2AB16C7FA}"/>
              </a:ext>
            </a:extLst>
          </p:cNvPr>
          <p:cNvSpPr txBox="1">
            <a:spLocks/>
          </p:cNvSpPr>
          <p:nvPr/>
        </p:nvSpPr>
        <p:spPr>
          <a:xfrm>
            <a:off x="1117811" y="1059005"/>
            <a:ext cx="279514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Elbow Method </a:t>
            </a:r>
            <a:r>
              <a:rPr lang="en-US" sz="1400" dirty="0" err="1"/>
              <a:t>untuk</a:t>
            </a:r>
            <a:r>
              <a:rPr lang="en-US" sz="1400" dirty="0"/>
              <a:t> Data with </a:t>
            </a:r>
            <a:r>
              <a:rPr lang="en-US" sz="1400" dirty="0" err="1"/>
              <a:t>Assumtion</a:t>
            </a:r>
            <a:endParaRPr lang="en-ID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8DC1E-A8C0-459D-9868-6A9C9B78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25" y="1773237"/>
            <a:ext cx="3827901" cy="19161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D7E4C4-D91A-4993-8BE2-3CC6DF233EFD}"/>
              </a:ext>
            </a:extLst>
          </p:cNvPr>
          <p:cNvSpPr txBox="1">
            <a:spLocks/>
          </p:cNvSpPr>
          <p:nvPr/>
        </p:nvSpPr>
        <p:spPr>
          <a:xfrm>
            <a:off x="5389700" y="989475"/>
            <a:ext cx="279514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400" dirty="0"/>
              <a:t>Elbow Method </a:t>
            </a:r>
            <a:r>
              <a:rPr lang="en-US" sz="1400" dirty="0" err="1"/>
              <a:t>untuk</a:t>
            </a:r>
            <a:r>
              <a:rPr lang="en-US" sz="1400" dirty="0"/>
              <a:t> Data without </a:t>
            </a:r>
            <a:r>
              <a:rPr lang="en-US" sz="1400" dirty="0" err="1"/>
              <a:t>Assumtion</a:t>
            </a:r>
            <a:endParaRPr lang="en-ID" sz="1400" dirty="0"/>
          </a:p>
        </p:txBody>
      </p:sp>
      <p:sp>
        <p:nvSpPr>
          <p:cNvPr id="11" name="Google Shape;573;p29">
            <a:extLst>
              <a:ext uri="{FF2B5EF4-FFF2-40B4-BE49-F238E27FC236}">
                <a16:creationId xmlns:a16="http://schemas.microsoft.com/office/drawing/2014/main" id="{87DEDF88-574A-42E4-9D5A-5975CE468BC5}"/>
              </a:ext>
            </a:extLst>
          </p:cNvPr>
          <p:cNvSpPr txBox="1">
            <a:spLocks/>
          </p:cNvSpPr>
          <p:nvPr/>
        </p:nvSpPr>
        <p:spPr>
          <a:xfrm>
            <a:off x="1143211" y="3758880"/>
            <a:ext cx="2620500" cy="1457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  <a:latin typeface="Maven Pro" panose="020B0604020202020204" charset="0"/>
              </a:rPr>
              <a:t>Before doing clustering, it would be better to determine the best and right number of clusters first.</a:t>
            </a:r>
          </a:p>
          <a:p>
            <a:endParaRPr lang="en-US" sz="9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Maven Pro" panose="020B0604020202020204" charset="0"/>
              </a:rPr>
              <a:t>According to the graphic </a:t>
            </a:r>
            <a:r>
              <a:rPr lang="en-US" sz="900" b="1" dirty="0">
                <a:solidFill>
                  <a:schemeClr val="bg1"/>
                </a:solidFill>
                <a:latin typeface="Maven Pro" panose="020B0604020202020204" charset="0"/>
              </a:rPr>
              <a:t>(Elbow method)</a:t>
            </a:r>
            <a:r>
              <a:rPr lang="en-US" sz="900" dirty="0">
                <a:solidFill>
                  <a:schemeClr val="bg1"/>
                </a:solidFill>
                <a:latin typeface="Maven Pro" panose="020B0604020202020204" charset="0"/>
              </a:rPr>
              <a:t>, the angle change starts to occur at point 8, then the correct K value for K-Means Clustering is </a:t>
            </a:r>
            <a:r>
              <a:rPr lang="en-US" sz="900" b="1" dirty="0">
                <a:solidFill>
                  <a:schemeClr val="bg1"/>
                </a:solidFill>
                <a:latin typeface="Maven Pro" panose="020B0604020202020204" charset="0"/>
              </a:rPr>
              <a:t>K = 8</a:t>
            </a:r>
            <a:r>
              <a:rPr lang="en-US" sz="900" dirty="0">
                <a:solidFill>
                  <a:schemeClr val="bg1"/>
                </a:solidFill>
                <a:latin typeface="Maven Pro" panose="020B0604020202020204" charset="0"/>
              </a:rPr>
              <a:t>.</a:t>
            </a:r>
          </a:p>
          <a:p>
            <a:endParaRPr lang="en-US" sz="9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7EDE9-F345-4DDF-B81E-12064EE9CEBA}"/>
              </a:ext>
            </a:extLst>
          </p:cNvPr>
          <p:cNvSpPr/>
          <p:nvPr/>
        </p:nvSpPr>
        <p:spPr>
          <a:xfrm>
            <a:off x="3257550" y="3130550"/>
            <a:ext cx="247650" cy="55879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highlight>
                <a:srgbClr val="00FF00"/>
              </a:highlight>
            </a:endParaRPr>
          </a:p>
        </p:txBody>
      </p:sp>
      <p:sp>
        <p:nvSpPr>
          <p:cNvPr id="13" name="Google Shape;573;p29">
            <a:extLst>
              <a:ext uri="{FF2B5EF4-FFF2-40B4-BE49-F238E27FC236}">
                <a16:creationId xmlns:a16="http://schemas.microsoft.com/office/drawing/2014/main" id="{1CC076F3-1317-44B2-B2F3-5335DB00C9B0}"/>
              </a:ext>
            </a:extLst>
          </p:cNvPr>
          <p:cNvSpPr txBox="1">
            <a:spLocks/>
          </p:cNvSpPr>
          <p:nvPr/>
        </p:nvSpPr>
        <p:spPr>
          <a:xfrm>
            <a:off x="5477024" y="3758880"/>
            <a:ext cx="2620500" cy="1457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  <a:latin typeface="Maven Pro" panose="020B0604020202020204" charset="0"/>
              </a:rPr>
              <a:t>Before doing clustering, it would be better to determine the best and right number of clusters first.</a:t>
            </a:r>
          </a:p>
          <a:p>
            <a:endParaRPr lang="en-US" sz="9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Maven Pro" panose="020B0604020202020204" charset="0"/>
              </a:rPr>
              <a:t>According to the graphic </a:t>
            </a:r>
            <a:r>
              <a:rPr lang="en-US" sz="900" b="1" dirty="0">
                <a:solidFill>
                  <a:schemeClr val="bg1"/>
                </a:solidFill>
                <a:latin typeface="Maven Pro" panose="020B0604020202020204" charset="0"/>
              </a:rPr>
              <a:t>(Elbow method)</a:t>
            </a:r>
            <a:r>
              <a:rPr lang="en-US" sz="900" dirty="0">
                <a:solidFill>
                  <a:schemeClr val="bg1"/>
                </a:solidFill>
                <a:latin typeface="Maven Pro" panose="020B0604020202020204" charset="0"/>
              </a:rPr>
              <a:t>, the angle change starts to occur at point 6, then the correct K value for K-Means Clustering is </a:t>
            </a:r>
            <a:r>
              <a:rPr lang="en-US" sz="900" b="1" dirty="0">
                <a:solidFill>
                  <a:schemeClr val="bg1"/>
                </a:solidFill>
                <a:latin typeface="Maven Pro" panose="020B0604020202020204" charset="0"/>
              </a:rPr>
              <a:t>K = 6</a:t>
            </a:r>
            <a:r>
              <a:rPr lang="en-US" sz="900" dirty="0">
                <a:solidFill>
                  <a:schemeClr val="bg1"/>
                </a:solidFill>
                <a:latin typeface="Maven Pro" panose="020B0604020202020204" charset="0"/>
              </a:rPr>
              <a:t>.</a:t>
            </a:r>
          </a:p>
          <a:p>
            <a:endParaRPr lang="en-US" sz="9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D21230-A5FF-4394-86D7-C1B7971C12C3}"/>
              </a:ext>
            </a:extLst>
          </p:cNvPr>
          <p:cNvSpPr/>
          <p:nvPr/>
        </p:nvSpPr>
        <p:spPr>
          <a:xfrm>
            <a:off x="6745999" y="3130550"/>
            <a:ext cx="247650" cy="55879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7830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0AD1-BC54-415B-AD12-6C9E8B19A4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BDCD7-A912-4DEF-AFB3-B5622E0C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24" y="1677919"/>
            <a:ext cx="7547275" cy="20035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5D7E41-F96D-4401-B38F-85F9A16B48BB}"/>
              </a:ext>
            </a:extLst>
          </p:cNvPr>
          <p:cNvSpPr txBox="1">
            <a:spLocks/>
          </p:cNvSpPr>
          <p:nvPr/>
        </p:nvSpPr>
        <p:spPr>
          <a:xfrm>
            <a:off x="3436787" y="1100119"/>
            <a:ext cx="227042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400" dirty="0">
                <a:latin typeface="Maven Pro" panose="020B0604020202020204" charset="0"/>
              </a:rPr>
              <a:t>K-Means </a:t>
            </a:r>
            <a:r>
              <a:rPr lang="en-US" sz="1400" dirty="0" err="1">
                <a:latin typeface="Maven Pro" panose="020B0604020202020204" charset="0"/>
              </a:rPr>
              <a:t>dengan</a:t>
            </a:r>
            <a:r>
              <a:rPr lang="en-US" sz="1400" dirty="0">
                <a:latin typeface="Maven Pro" panose="020B0604020202020204" charset="0"/>
              </a:rPr>
              <a:t> </a:t>
            </a:r>
            <a:r>
              <a:rPr lang="en-US" sz="1400" dirty="0" err="1">
                <a:latin typeface="Maven Pro" panose="020B0604020202020204" charset="0"/>
              </a:rPr>
              <a:t>Asumsi</a:t>
            </a:r>
            <a:endParaRPr lang="en-ID" sz="1400" dirty="0">
              <a:latin typeface="Maven Pro" panose="020B060402020202020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EEF4BEF-A725-4D54-B4D1-ABF1458C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717987"/>
              </p:ext>
            </p:extLst>
          </p:nvPr>
        </p:nvGraphicFramePr>
        <p:xfrm>
          <a:off x="529924" y="3813664"/>
          <a:ext cx="7547275" cy="1137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547275">
                  <a:extLst>
                    <a:ext uri="{9D8B030D-6E8A-4147-A177-3AD203B41FA5}">
                      <a16:colId xmlns:a16="http://schemas.microsoft.com/office/drawing/2014/main" val="603026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Cluster 6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memiliki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umur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paling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tinggi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ke-3,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dengan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tinkat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edukasi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paling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tinggi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ke-1,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dengan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penyandang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skill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tertinggi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ke-3</a:t>
                      </a:r>
                      <a:endParaRPr lang="en-ID" sz="1000" b="0" dirty="0">
                        <a:solidFill>
                          <a:schemeClr val="bg2"/>
                        </a:solidFill>
                        <a:latin typeface="Maven Pr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8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Cluster 3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memiliki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umur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paling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tinggi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ke-1,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dengan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tingkat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edukasi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paling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rendah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dengan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penyandang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skill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tertinggi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ke-2, dan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memiliki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pengalaman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tertinggi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ke-1</a:t>
                      </a:r>
                      <a:endParaRPr lang="en-ID" sz="1000" b="0" dirty="0">
                        <a:solidFill>
                          <a:schemeClr val="bg2"/>
                        </a:solidFill>
                        <a:latin typeface="Maven Pr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9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sz="1000" b="0" dirty="0">
                        <a:solidFill>
                          <a:schemeClr val="bg2"/>
                        </a:solidFill>
                        <a:latin typeface="Maven Pr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060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25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8E82D7-F16D-406F-B942-253294C38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</p:spPr>
        <p:txBody>
          <a:bodyPr/>
          <a:lstStyle/>
          <a:p>
            <a:r>
              <a:rPr lang="en-US" dirty="0"/>
              <a:t>K-Means Clustering</a:t>
            </a:r>
            <a:endParaRPr lang="en-ID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46FDBD-A9F8-49BB-8628-112F47C0D09E}"/>
              </a:ext>
            </a:extLst>
          </p:cNvPr>
          <p:cNvSpPr txBox="1">
            <a:spLocks/>
          </p:cNvSpPr>
          <p:nvPr/>
        </p:nvSpPr>
        <p:spPr>
          <a:xfrm>
            <a:off x="3436788" y="1100119"/>
            <a:ext cx="227042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400" dirty="0">
                <a:latin typeface="Maven Pro" panose="020B0604020202020204" charset="0"/>
              </a:rPr>
              <a:t>K-Means </a:t>
            </a:r>
            <a:r>
              <a:rPr lang="en-US" sz="1400" dirty="0" err="1">
                <a:latin typeface="Maven Pro" panose="020B0604020202020204" charset="0"/>
              </a:rPr>
              <a:t>tanpa</a:t>
            </a:r>
            <a:r>
              <a:rPr lang="en-US" sz="1400" dirty="0">
                <a:latin typeface="Maven Pro" panose="020B0604020202020204" charset="0"/>
              </a:rPr>
              <a:t> </a:t>
            </a:r>
            <a:r>
              <a:rPr lang="en-US" sz="1400" dirty="0" err="1">
                <a:latin typeface="Maven Pro" panose="020B0604020202020204" charset="0"/>
              </a:rPr>
              <a:t>Asumsi</a:t>
            </a:r>
            <a:endParaRPr lang="en-ID" sz="1400" dirty="0">
              <a:latin typeface="Maven Pro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9DA72E-E7AF-44E7-8B53-2975330C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788563"/>
            <a:ext cx="7899400" cy="1820297"/>
          </a:xfrm>
          <a:prstGeom prst="rect">
            <a:avLst/>
          </a:prstGeom>
        </p:spPr>
      </p:pic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103791CE-8802-4C85-BD09-0CA06534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543413"/>
              </p:ext>
            </p:extLst>
          </p:nvPr>
        </p:nvGraphicFramePr>
        <p:xfrm>
          <a:off x="618825" y="3838988"/>
          <a:ext cx="7547275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547275">
                  <a:extLst>
                    <a:ext uri="{9D8B030D-6E8A-4147-A177-3AD203B41FA5}">
                      <a16:colId xmlns:a16="http://schemas.microsoft.com/office/drawing/2014/main" val="603026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Cluster 5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memiliki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umur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paling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tinggi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ke-2,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dengan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tingkat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edukasi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paling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tinggi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ke-3</a:t>
                      </a:r>
                      <a:endParaRPr lang="en-ID" sz="1000" b="0" dirty="0">
                        <a:solidFill>
                          <a:schemeClr val="bg2"/>
                        </a:solidFill>
                        <a:latin typeface="Maven Pr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8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Cluster 3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memiliki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tingkat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edukasi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paling </a:t>
                      </a:r>
                      <a:r>
                        <a:rPr lang="en-US" sz="1000" b="0" dirty="0" err="1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tinggi</a:t>
                      </a: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Maven Pro" panose="020B0604020202020204" charset="0"/>
                        </a:rPr>
                        <a:t> ke-1</a:t>
                      </a:r>
                      <a:endParaRPr lang="en-ID" sz="1000" b="0" dirty="0">
                        <a:solidFill>
                          <a:schemeClr val="bg2"/>
                        </a:solidFill>
                        <a:latin typeface="Maven Pr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9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sz="1000" b="0" dirty="0">
                        <a:solidFill>
                          <a:schemeClr val="bg2"/>
                        </a:solidFill>
                        <a:latin typeface="Maven Pr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060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783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44601" y="1684852"/>
            <a:ext cx="3101400" cy="1452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Conclusion </a:t>
            </a:r>
            <a:br>
              <a:rPr lang="en" sz="3200" dirty="0"/>
            </a:br>
            <a:r>
              <a:rPr lang="en" sz="3200" dirty="0"/>
              <a:t>&amp; Recommendation</a:t>
            </a:r>
            <a:endParaRPr sz="3200"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70476" y="3900338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2814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7ABD-2486-4E4D-8D47-91E8310AEB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4FA73-1933-4D34-BB02-499D4968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" y="1163405"/>
            <a:ext cx="804022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94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D352-792A-420F-AF39-C6BD370F9C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A1D8C-4726-45FC-BDC2-7F3C34BB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5" y="1390533"/>
            <a:ext cx="802116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18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 you have any questions?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1363" name="Google Shape;1363;p47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47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47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7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47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1375" name="Google Shape;1375;p4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47"/>
          <p:cNvSpPr/>
          <p:nvPr/>
        </p:nvSpPr>
        <p:spPr>
          <a:xfrm>
            <a:off x="5066623" y="3252448"/>
            <a:ext cx="320355" cy="261656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" name="Google Shape;1379;p47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1380" name="Google Shape;1380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3" name="Google Shape;13793;p6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144229"/>
            <a:ext cx="6747530" cy="1752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Data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Maven Pro" panose="020B0604020202020204" charset="0"/>
              </a:rPr>
              <a:t>ini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Maven Pro" panose="020B0604020202020204" charset="0"/>
              </a:rPr>
              <a:t>merupakan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 data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Maven Pro" panose="020B0604020202020204" charset="0"/>
              </a:rPr>
              <a:t>pencari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Maven Pro" panose="020B0604020202020204" charset="0"/>
              </a:rPr>
              <a:t>kerja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 yang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Maven Pro" panose="020B0604020202020204" charset="0"/>
              </a:rPr>
              <a:t>didata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 oleh Dinas Tenaga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Maven Pro" panose="020B0604020202020204" charset="0"/>
              </a:rPr>
              <a:t>Kerja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 dan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Maven Pro" panose="020B0604020202020204" charset="0"/>
              </a:rPr>
              <a:t>Transmigrasi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Dimana orang-orang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mendaftarkan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dirinya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mendapatkan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kartu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kuning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sebagai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salah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satu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pra-syarat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pendaftaran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kerja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sudah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ditetapkan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dalam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keputusan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kemenaker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khususnya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calon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pekerja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kerja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di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luar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negeri/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tki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/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pmi</a:t>
            </a:r>
            <a:endParaRPr sz="16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Background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CD71E1A-DED2-48B5-BFA5-8BA342F76DBD}"/>
              </a:ext>
            </a:extLst>
          </p:cNvPr>
          <p:cNvGrpSpPr/>
          <p:nvPr/>
        </p:nvGrpSpPr>
        <p:grpSpPr>
          <a:xfrm>
            <a:off x="7366355" y="3062428"/>
            <a:ext cx="1747987" cy="1970234"/>
            <a:chOff x="4834661" y="989482"/>
            <a:chExt cx="2851442" cy="3213988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4834661" y="989482"/>
              <a:ext cx="2851442" cy="3213988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9914;p58">
              <a:extLst>
                <a:ext uri="{FF2B5EF4-FFF2-40B4-BE49-F238E27FC236}">
                  <a16:creationId xmlns:a16="http://schemas.microsoft.com/office/drawing/2014/main" id="{9AE8034B-7065-48B2-A34D-2EE57380DBAD}"/>
                </a:ext>
              </a:extLst>
            </p:cNvPr>
            <p:cNvGrpSpPr/>
            <p:nvPr/>
          </p:nvGrpSpPr>
          <p:grpSpPr>
            <a:xfrm>
              <a:off x="5342215" y="1437901"/>
              <a:ext cx="2096762" cy="2001541"/>
              <a:chOff x="4126815" y="2760704"/>
              <a:chExt cx="380393" cy="363118"/>
            </a:xfrm>
            <a:solidFill>
              <a:schemeClr val="bg1"/>
            </a:solidFill>
          </p:grpSpPr>
          <p:sp>
            <p:nvSpPr>
              <p:cNvPr id="64" name="Google Shape;9915;p58">
                <a:extLst>
                  <a:ext uri="{FF2B5EF4-FFF2-40B4-BE49-F238E27FC236}">
                    <a16:creationId xmlns:a16="http://schemas.microsoft.com/office/drawing/2014/main" id="{869FB19C-8F57-4724-883B-1B6E8D88BCD8}"/>
                  </a:ext>
                </a:extLst>
              </p:cNvPr>
              <p:cNvSpPr/>
              <p:nvPr/>
            </p:nvSpPr>
            <p:spPr>
              <a:xfrm>
                <a:off x="4219825" y="2822435"/>
                <a:ext cx="103267" cy="29056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915" extrusionOk="0">
                    <a:moveTo>
                      <a:pt x="1620" y="0"/>
                    </a:moveTo>
                    <a:cubicBezTo>
                      <a:pt x="1025" y="0"/>
                      <a:pt x="477" y="215"/>
                      <a:pt x="60" y="631"/>
                    </a:cubicBezTo>
                    <a:cubicBezTo>
                      <a:pt x="1" y="691"/>
                      <a:pt x="1" y="810"/>
                      <a:pt x="60" y="869"/>
                    </a:cubicBezTo>
                    <a:cubicBezTo>
                      <a:pt x="90" y="899"/>
                      <a:pt x="132" y="914"/>
                      <a:pt x="175" y="914"/>
                    </a:cubicBezTo>
                    <a:cubicBezTo>
                      <a:pt x="218" y="914"/>
                      <a:pt x="263" y="899"/>
                      <a:pt x="298" y="869"/>
                    </a:cubicBezTo>
                    <a:cubicBezTo>
                      <a:pt x="656" y="512"/>
                      <a:pt x="1120" y="322"/>
                      <a:pt x="1620" y="322"/>
                    </a:cubicBezTo>
                    <a:cubicBezTo>
                      <a:pt x="2132" y="322"/>
                      <a:pt x="2596" y="512"/>
                      <a:pt x="2953" y="869"/>
                    </a:cubicBezTo>
                    <a:cubicBezTo>
                      <a:pt x="2983" y="899"/>
                      <a:pt x="3028" y="914"/>
                      <a:pt x="3073" y="914"/>
                    </a:cubicBezTo>
                    <a:cubicBezTo>
                      <a:pt x="3117" y="914"/>
                      <a:pt x="3162" y="899"/>
                      <a:pt x="3192" y="869"/>
                    </a:cubicBezTo>
                    <a:cubicBezTo>
                      <a:pt x="3251" y="810"/>
                      <a:pt x="3251" y="691"/>
                      <a:pt x="3192" y="631"/>
                    </a:cubicBezTo>
                    <a:cubicBezTo>
                      <a:pt x="2775" y="215"/>
                      <a:pt x="2215" y="0"/>
                      <a:pt x="162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916;p58">
                <a:extLst>
                  <a:ext uri="{FF2B5EF4-FFF2-40B4-BE49-F238E27FC236}">
                    <a16:creationId xmlns:a16="http://schemas.microsoft.com/office/drawing/2014/main" id="{67D611A9-51A4-4A45-900B-86196B00B960}"/>
                  </a:ext>
                </a:extLst>
              </p:cNvPr>
              <p:cNvSpPr/>
              <p:nvPr/>
            </p:nvSpPr>
            <p:spPr>
              <a:xfrm>
                <a:off x="4126815" y="2760704"/>
                <a:ext cx="380393" cy="363118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11435" extrusionOk="0">
                    <a:moveTo>
                      <a:pt x="7621" y="6921"/>
                    </a:moveTo>
                    <a:lnTo>
                      <a:pt x="8061" y="7373"/>
                    </a:lnTo>
                    <a:lnTo>
                      <a:pt x="7787" y="7659"/>
                    </a:lnTo>
                    <a:lnTo>
                      <a:pt x="7335" y="7207"/>
                    </a:lnTo>
                    <a:cubicBezTo>
                      <a:pt x="7442" y="7123"/>
                      <a:pt x="7526" y="7016"/>
                      <a:pt x="7621" y="6921"/>
                    </a:cubicBezTo>
                    <a:close/>
                    <a:moveTo>
                      <a:pt x="4552" y="328"/>
                    </a:moveTo>
                    <a:cubicBezTo>
                      <a:pt x="5525" y="328"/>
                      <a:pt x="6496" y="700"/>
                      <a:pt x="7228" y="1444"/>
                    </a:cubicBezTo>
                    <a:cubicBezTo>
                      <a:pt x="8645" y="2861"/>
                      <a:pt x="8704" y="5076"/>
                      <a:pt x="7466" y="6564"/>
                    </a:cubicBezTo>
                    <a:cubicBezTo>
                      <a:pt x="7311" y="6766"/>
                      <a:pt x="7156" y="6909"/>
                      <a:pt x="6978" y="7064"/>
                    </a:cubicBezTo>
                    <a:cubicBezTo>
                      <a:pt x="6279" y="7651"/>
                      <a:pt x="5417" y="7944"/>
                      <a:pt x="4554" y="7944"/>
                    </a:cubicBezTo>
                    <a:cubicBezTo>
                      <a:pt x="3579" y="7944"/>
                      <a:pt x="2603" y="7571"/>
                      <a:pt x="1858" y="6826"/>
                    </a:cubicBezTo>
                    <a:cubicBezTo>
                      <a:pt x="370" y="5338"/>
                      <a:pt x="370" y="2921"/>
                      <a:pt x="1858" y="1444"/>
                    </a:cubicBezTo>
                    <a:cubicBezTo>
                      <a:pt x="2602" y="700"/>
                      <a:pt x="3579" y="328"/>
                      <a:pt x="4552" y="328"/>
                    </a:cubicBezTo>
                    <a:close/>
                    <a:moveTo>
                      <a:pt x="8518" y="7440"/>
                    </a:moveTo>
                    <a:cubicBezTo>
                      <a:pt x="8550" y="7440"/>
                      <a:pt x="8580" y="7453"/>
                      <a:pt x="8597" y="7481"/>
                    </a:cubicBezTo>
                    <a:lnTo>
                      <a:pt x="9061" y="7897"/>
                    </a:lnTo>
                    <a:lnTo>
                      <a:pt x="8276" y="8683"/>
                    </a:lnTo>
                    <a:lnTo>
                      <a:pt x="7883" y="8195"/>
                    </a:lnTo>
                    <a:cubicBezTo>
                      <a:pt x="7847" y="8135"/>
                      <a:pt x="7847" y="8052"/>
                      <a:pt x="7883" y="8016"/>
                    </a:cubicBezTo>
                    <a:lnTo>
                      <a:pt x="8418" y="7481"/>
                    </a:lnTo>
                    <a:cubicBezTo>
                      <a:pt x="8444" y="7456"/>
                      <a:pt x="8482" y="7440"/>
                      <a:pt x="8518" y="7440"/>
                    </a:cubicBezTo>
                    <a:close/>
                    <a:moveTo>
                      <a:pt x="9335" y="8100"/>
                    </a:moveTo>
                    <a:lnTo>
                      <a:pt x="11252" y="9779"/>
                    </a:lnTo>
                    <a:cubicBezTo>
                      <a:pt x="11574" y="10064"/>
                      <a:pt x="11597" y="10576"/>
                      <a:pt x="11276" y="10886"/>
                    </a:cubicBezTo>
                    <a:cubicBezTo>
                      <a:pt x="11128" y="11033"/>
                      <a:pt x="10940" y="11105"/>
                      <a:pt x="10752" y="11105"/>
                    </a:cubicBezTo>
                    <a:cubicBezTo>
                      <a:pt x="10544" y="11105"/>
                      <a:pt x="10336" y="11018"/>
                      <a:pt x="10181" y="10850"/>
                    </a:cubicBezTo>
                    <a:lnTo>
                      <a:pt x="8514" y="8921"/>
                    </a:lnTo>
                    <a:lnTo>
                      <a:pt x="9335" y="8100"/>
                    </a:lnTo>
                    <a:close/>
                    <a:moveTo>
                      <a:pt x="4543" y="1"/>
                    </a:moveTo>
                    <a:cubicBezTo>
                      <a:pt x="3483" y="1"/>
                      <a:pt x="2424" y="402"/>
                      <a:pt x="1620" y="1206"/>
                    </a:cubicBezTo>
                    <a:cubicBezTo>
                      <a:pt x="1" y="2837"/>
                      <a:pt x="1" y="5457"/>
                      <a:pt x="1620" y="7064"/>
                    </a:cubicBezTo>
                    <a:cubicBezTo>
                      <a:pt x="2431" y="7875"/>
                      <a:pt x="3489" y="8272"/>
                      <a:pt x="4543" y="8272"/>
                    </a:cubicBezTo>
                    <a:cubicBezTo>
                      <a:pt x="5440" y="8272"/>
                      <a:pt x="6334" y="7985"/>
                      <a:pt x="7073" y="7421"/>
                    </a:cubicBezTo>
                    <a:lnTo>
                      <a:pt x="7561" y="7909"/>
                    </a:lnTo>
                    <a:cubicBezTo>
                      <a:pt x="7490" y="8076"/>
                      <a:pt x="7502" y="8278"/>
                      <a:pt x="7633" y="8409"/>
                    </a:cubicBezTo>
                    <a:lnTo>
                      <a:pt x="9954" y="11064"/>
                    </a:lnTo>
                    <a:cubicBezTo>
                      <a:pt x="10171" y="11312"/>
                      <a:pt x="10471" y="11434"/>
                      <a:pt x="10771" y="11434"/>
                    </a:cubicBezTo>
                    <a:cubicBezTo>
                      <a:pt x="11049" y="11434"/>
                      <a:pt x="11326" y="11330"/>
                      <a:pt x="11538" y="11124"/>
                    </a:cubicBezTo>
                    <a:cubicBezTo>
                      <a:pt x="11978" y="10671"/>
                      <a:pt x="11955" y="9945"/>
                      <a:pt x="11478" y="9540"/>
                    </a:cubicBezTo>
                    <a:lnTo>
                      <a:pt x="8823" y="7219"/>
                    </a:lnTo>
                    <a:cubicBezTo>
                      <a:pt x="8737" y="7139"/>
                      <a:pt x="8629" y="7104"/>
                      <a:pt x="8522" y="7104"/>
                    </a:cubicBezTo>
                    <a:cubicBezTo>
                      <a:pt x="8453" y="7104"/>
                      <a:pt x="8384" y="7119"/>
                      <a:pt x="8323" y="7147"/>
                    </a:cubicBezTo>
                    <a:lnTo>
                      <a:pt x="7823" y="6659"/>
                    </a:lnTo>
                    <a:cubicBezTo>
                      <a:pt x="9073" y="5052"/>
                      <a:pt x="8978" y="2694"/>
                      <a:pt x="7466" y="1206"/>
                    </a:cubicBezTo>
                    <a:cubicBezTo>
                      <a:pt x="6662" y="402"/>
                      <a:pt x="5603" y="1"/>
                      <a:pt x="454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917;p58">
                <a:extLst>
                  <a:ext uri="{FF2B5EF4-FFF2-40B4-BE49-F238E27FC236}">
                    <a16:creationId xmlns:a16="http://schemas.microsoft.com/office/drawing/2014/main" id="{DAD1B76A-D6CA-4938-86E3-36FCE3BD63C6}"/>
                  </a:ext>
                </a:extLst>
              </p:cNvPr>
              <p:cNvSpPr/>
              <p:nvPr/>
            </p:nvSpPr>
            <p:spPr>
              <a:xfrm>
                <a:off x="4278826" y="2791379"/>
                <a:ext cx="103998" cy="201962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6360" extrusionOk="0">
                    <a:moveTo>
                      <a:pt x="191" y="0"/>
                    </a:moveTo>
                    <a:cubicBezTo>
                      <a:pt x="106" y="0"/>
                      <a:pt x="35" y="59"/>
                      <a:pt x="24" y="157"/>
                    </a:cubicBezTo>
                    <a:cubicBezTo>
                      <a:pt x="0" y="264"/>
                      <a:pt x="60" y="335"/>
                      <a:pt x="167" y="347"/>
                    </a:cubicBezTo>
                    <a:cubicBezTo>
                      <a:pt x="798" y="442"/>
                      <a:pt x="1345" y="716"/>
                      <a:pt x="1786" y="1169"/>
                    </a:cubicBezTo>
                    <a:cubicBezTo>
                      <a:pt x="2905" y="2288"/>
                      <a:pt x="2905" y="4110"/>
                      <a:pt x="1786" y="5229"/>
                    </a:cubicBezTo>
                    <a:cubicBezTo>
                      <a:pt x="1345" y="5645"/>
                      <a:pt x="774" y="5931"/>
                      <a:pt x="167" y="6015"/>
                    </a:cubicBezTo>
                    <a:cubicBezTo>
                      <a:pt x="83" y="6038"/>
                      <a:pt x="24" y="6122"/>
                      <a:pt x="24" y="6217"/>
                    </a:cubicBezTo>
                    <a:cubicBezTo>
                      <a:pt x="36" y="6300"/>
                      <a:pt x="107" y="6360"/>
                      <a:pt x="179" y="6360"/>
                    </a:cubicBezTo>
                    <a:lnTo>
                      <a:pt x="214" y="6360"/>
                    </a:lnTo>
                    <a:cubicBezTo>
                      <a:pt x="917" y="6253"/>
                      <a:pt x="1536" y="5943"/>
                      <a:pt x="2024" y="5455"/>
                    </a:cubicBezTo>
                    <a:cubicBezTo>
                      <a:pt x="3274" y="4205"/>
                      <a:pt x="3274" y="2169"/>
                      <a:pt x="2024" y="919"/>
                    </a:cubicBezTo>
                    <a:cubicBezTo>
                      <a:pt x="1536" y="419"/>
                      <a:pt x="917" y="109"/>
                      <a:pt x="214" y="2"/>
                    </a:cubicBezTo>
                    <a:cubicBezTo>
                      <a:pt x="206" y="1"/>
                      <a:pt x="198" y="0"/>
                      <a:pt x="19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918;p58">
                <a:extLst>
                  <a:ext uri="{FF2B5EF4-FFF2-40B4-BE49-F238E27FC236}">
                    <a16:creationId xmlns:a16="http://schemas.microsoft.com/office/drawing/2014/main" id="{5125FED9-A169-4CBE-8841-E14229AB067B}"/>
                  </a:ext>
                </a:extLst>
              </p:cNvPr>
              <p:cNvSpPr/>
              <p:nvPr/>
            </p:nvSpPr>
            <p:spPr>
              <a:xfrm>
                <a:off x="4159332" y="2791379"/>
                <a:ext cx="105903" cy="201962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6360" extrusionOk="0">
                    <a:moveTo>
                      <a:pt x="3162" y="1"/>
                    </a:moveTo>
                    <a:cubicBezTo>
                      <a:pt x="3156" y="1"/>
                      <a:pt x="3150" y="1"/>
                      <a:pt x="3144" y="2"/>
                    </a:cubicBezTo>
                    <a:cubicBezTo>
                      <a:pt x="2430" y="61"/>
                      <a:pt x="1775" y="383"/>
                      <a:pt x="1251" y="895"/>
                    </a:cubicBezTo>
                    <a:cubicBezTo>
                      <a:pt x="1" y="2145"/>
                      <a:pt x="1" y="4193"/>
                      <a:pt x="1251" y="5443"/>
                    </a:cubicBezTo>
                    <a:cubicBezTo>
                      <a:pt x="1775" y="5955"/>
                      <a:pt x="2430" y="6277"/>
                      <a:pt x="3144" y="6360"/>
                    </a:cubicBezTo>
                    <a:lnTo>
                      <a:pt x="3156" y="6360"/>
                    </a:lnTo>
                    <a:cubicBezTo>
                      <a:pt x="3251" y="6360"/>
                      <a:pt x="3311" y="6300"/>
                      <a:pt x="3323" y="6217"/>
                    </a:cubicBezTo>
                    <a:cubicBezTo>
                      <a:pt x="3334" y="6122"/>
                      <a:pt x="3263" y="6038"/>
                      <a:pt x="3168" y="6038"/>
                    </a:cubicBezTo>
                    <a:cubicBezTo>
                      <a:pt x="2537" y="5955"/>
                      <a:pt x="1941" y="5681"/>
                      <a:pt x="1477" y="5217"/>
                    </a:cubicBezTo>
                    <a:cubicBezTo>
                      <a:pt x="358" y="4098"/>
                      <a:pt x="358" y="2264"/>
                      <a:pt x="1477" y="1157"/>
                    </a:cubicBezTo>
                    <a:cubicBezTo>
                      <a:pt x="1941" y="692"/>
                      <a:pt x="2513" y="407"/>
                      <a:pt x="3168" y="335"/>
                    </a:cubicBezTo>
                    <a:cubicBezTo>
                      <a:pt x="3263" y="311"/>
                      <a:pt x="3334" y="240"/>
                      <a:pt x="3323" y="157"/>
                    </a:cubicBezTo>
                    <a:cubicBezTo>
                      <a:pt x="3312" y="68"/>
                      <a:pt x="3239" y="1"/>
                      <a:pt x="3162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" name="Google Shape;506;p28">
            <a:extLst>
              <a:ext uri="{FF2B5EF4-FFF2-40B4-BE49-F238E27FC236}">
                <a16:creationId xmlns:a16="http://schemas.microsoft.com/office/drawing/2014/main" id="{731E8036-5836-4E11-B43D-FAD698D8C903}"/>
              </a:ext>
            </a:extLst>
          </p:cNvPr>
          <p:cNvSpPr txBox="1">
            <a:spLocks/>
          </p:cNvSpPr>
          <p:nvPr/>
        </p:nvSpPr>
        <p:spPr>
          <a:xfrm>
            <a:off x="618825" y="2823408"/>
            <a:ext cx="6747530" cy="175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>
              <a:buFont typeface="Maven Pro"/>
              <a:buNone/>
            </a:pP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Data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ini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juga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dapat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dijadikan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rekomendasi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perusahaan-perusahaan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sedang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membutuhkan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tenaga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kerja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dengan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meminta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data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tenaga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kerja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latin typeface="Maven Pro" panose="020B0604020202020204" charset="0"/>
              </a:rPr>
              <a:t>sudah</a:t>
            </a:r>
            <a:r>
              <a:rPr lang="en-ID" sz="1600" dirty="0">
                <a:solidFill>
                  <a:schemeClr val="bg1"/>
                </a:solidFill>
                <a:latin typeface="Maven Pro" panose="020B0604020202020204" charset="0"/>
              </a:rPr>
              <a:t> di input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FBB7FD-2DDD-4423-BF06-40EDE344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473" y="2161552"/>
            <a:ext cx="1498103" cy="80844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400" dirty="0"/>
              <a:t>Input data </a:t>
            </a:r>
            <a:r>
              <a:rPr lang="en-US" sz="1400" dirty="0" err="1"/>
              <a:t>diri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KTP</a:t>
            </a:r>
            <a:endParaRPr lang="en-ID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89545-473C-427A-B375-3E17B4F44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Bisnis</a:t>
            </a:r>
            <a:endParaRPr lang="en-ID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213BAC2-3F08-42A8-B644-0CF7BEA8D131}"/>
              </a:ext>
            </a:extLst>
          </p:cNvPr>
          <p:cNvGrpSpPr/>
          <p:nvPr/>
        </p:nvGrpSpPr>
        <p:grpSpPr>
          <a:xfrm>
            <a:off x="346204" y="1330926"/>
            <a:ext cx="1100722" cy="808441"/>
            <a:chOff x="778684" y="1562010"/>
            <a:chExt cx="1374797" cy="1009740"/>
          </a:xfrm>
        </p:grpSpPr>
        <p:sp>
          <p:nvSpPr>
            <p:cNvPr id="5" name="Google Shape;13293;p64">
              <a:extLst>
                <a:ext uri="{FF2B5EF4-FFF2-40B4-BE49-F238E27FC236}">
                  <a16:creationId xmlns:a16="http://schemas.microsoft.com/office/drawing/2014/main" id="{18274DFE-B30F-42EA-8236-1AB98A76A1E4}"/>
                </a:ext>
              </a:extLst>
            </p:cNvPr>
            <p:cNvSpPr/>
            <p:nvPr/>
          </p:nvSpPr>
          <p:spPr>
            <a:xfrm>
              <a:off x="933390" y="1646174"/>
              <a:ext cx="1072835" cy="730236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94;p64">
              <a:extLst>
                <a:ext uri="{FF2B5EF4-FFF2-40B4-BE49-F238E27FC236}">
                  <a16:creationId xmlns:a16="http://schemas.microsoft.com/office/drawing/2014/main" id="{9164A547-C5F3-4DA5-85B0-565BC41EE04D}"/>
                </a:ext>
              </a:extLst>
            </p:cNvPr>
            <p:cNvSpPr/>
            <p:nvPr/>
          </p:nvSpPr>
          <p:spPr>
            <a:xfrm>
              <a:off x="778684" y="1562010"/>
              <a:ext cx="1374797" cy="1009740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0289773-DD00-47BE-A703-D09B432A30D2}"/>
              </a:ext>
            </a:extLst>
          </p:cNvPr>
          <p:cNvSpPr/>
          <p:nvPr/>
        </p:nvSpPr>
        <p:spPr>
          <a:xfrm>
            <a:off x="1676461" y="1594376"/>
            <a:ext cx="530766" cy="389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F1B8EE-D23A-4628-84FA-E077961D7A8A}"/>
              </a:ext>
            </a:extLst>
          </p:cNvPr>
          <p:cNvGrpSpPr/>
          <p:nvPr/>
        </p:nvGrpSpPr>
        <p:grpSpPr>
          <a:xfrm>
            <a:off x="2176297" y="1330926"/>
            <a:ext cx="1966211" cy="1304295"/>
            <a:chOff x="3952616" y="1555246"/>
            <a:chExt cx="2626253" cy="1742136"/>
          </a:xfrm>
        </p:grpSpPr>
        <p:grpSp>
          <p:nvGrpSpPr>
            <p:cNvPr id="7" name="Google Shape;13331;p64">
              <a:extLst>
                <a:ext uri="{FF2B5EF4-FFF2-40B4-BE49-F238E27FC236}">
                  <a16:creationId xmlns:a16="http://schemas.microsoft.com/office/drawing/2014/main" id="{5E417794-1A69-442B-8AEF-6AB911C71852}"/>
                </a:ext>
              </a:extLst>
            </p:cNvPr>
            <p:cNvGrpSpPr/>
            <p:nvPr/>
          </p:nvGrpSpPr>
          <p:grpSpPr>
            <a:xfrm>
              <a:off x="4607107" y="1555246"/>
              <a:ext cx="1026422" cy="1009743"/>
              <a:chOff x="4210930" y="2926777"/>
              <a:chExt cx="280072" cy="275521"/>
            </a:xfrm>
            <a:solidFill>
              <a:schemeClr val="bg1"/>
            </a:solidFill>
          </p:grpSpPr>
          <p:sp>
            <p:nvSpPr>
              <p:cNvPr id="8" name="Google Shape;13332;p64">
                <a:extLst>
                  <a:ext uri="{FF2B5EF4-FFF2-40B4-BE49-F238E27FC236}">
                    <a16:creationId xmlns:a16="http://schemas.microsoft.com/office/drawing/2014/main" id="{55A2F20E-039F-4F9C-A14D-FC20C6BFFB05}"/>
                  </a:ext>
                </a:extLst>
              </p:cNvPr>
              <p:cNvSpPr/>
              <p:nvPr/>
            </p:nvSpPr>
            <p:spPr>
              <a:xfrm>
                <a:off x="4490623" y="2970352"/>
                <a:ext cx="32" cy="4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0"/>
                    </a:moveTo>
                    <a:cubicBezTo>
                      <a:pt x="0" y="1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3333;p64">
                <a:extLst>
                  <a:ext uri="{FF2B5EF4-FFF2-40B4-BE49-F238E27FC236}">
                    <a16:creationId xmlns:a16="http://schemas.microsoft.com/office/drawing/2014/main" id="{C4C10F52-F399-4FCB-9657-F20529427C91}"/>
                  </a:ext>
                </a:extLst>
              </p:cNvPr>
              <p:cNvSpPr/>
              <p:nvPr/>
            </p:nvSpPr>
            <p:spPr>
              <a:xfrm>
                <a:off x="4489859" y="2969589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3334;p64">
                <a:extLst>
                  <a:ext uri="{FF2B5EF4-FFF2-40B4-BE49-F238E27FC236}">
                    <a16:creationId xmlns:a16="http://schemas.microsoft.com/office/drawing/2014/main" id="{5943DEC6-BCCD-4670-BCDD-3A3560224CE4}"/>
                  </a:ext>
                </a:extLst>
              </p:cNvPr>
              <p:cNvSpPr/>
              <p:nvPr/>
            </p:nvSpPr>
            <p:spPr>
              <a:xfrm>
                <a:off x="4210930" y="2944952"/>
                <a:ext cx="280072" cy="257346"/>
              </a:xfrm>
              <a:custGeom>
                <a:avLst/>
                <a:gdLst/>
                <a:ahLst/>
                <a:cxnLst/>
                <a:rect l="l" t="t" r="r" b="b"/>
                <a:pathLst>
                  <a:path w="8799" h="8085" extrusionOk="0">
                    <a:moveTo>
                      <a:pt x="7549" y="620"/>
                    </a:moveTo>
                    <a:lnTo>
                      <a:pt x="6596" y="6382"/>
                    </a:lnTo>
                    <a:lnTo>
                      <a:pt x="6596" y="620"/>
                    </a:lnTo>
                    <a:close/>
                    <a:moveTo>
                      <a:pt x="4965" y="1"/>
                    </a:moveTo>
                    <a:cubicBezTo>
                      <a:pt x="4894" y="1"/>
                      <a:pt x="4834" y="60"/>
                      <a:pt x="4834" y="143"/>
                    </a:cubicBezTo>
                    <a:cubicBezTo>
                      <a:pt x="4834" y="215"/>
                      <a:pt x="4894" y="274"/>
                      <a:pt x="4965" y="274"/>
                    </a:cubicBezTo>
                    <a:lnTo>
                      <a:pt x="6322" y="274"/>
                    </a:lnTo>
                    <a:lnTo>
                      <a:pt x="6322" y="7835"/>
                    </a:lnTo>
                    <a:lnTo>
                      <a:pt x="262" y="7835"/>
                    </a:lnTo>
                    <a:lnTo>
                      <a:pt x="262" y="7192"/>
                    </a:lnTo>
                    <a:cubicBezTo>
                      <a:pt x="262" y="7121"/>
                      <a:pt x="203" y="7061"/>
                      <a:pt x="131" y="7061"/>
                    </a:cubicBezTo>
                    <a:cubicBezTo>
                      <a:pt x="60" y="7061"/>
                      <a:pt x="0" y="7121"/>
                      <a:pt x="0" y="7192"/>
                    </a:cubicBezTo>
                    <a:lnTo>
                      <a:pt x="0" y="7954"/>
                    </a:lnTo>
                    <a:cubicBezTo>
                      <a:pt x="0" y="8025"/>
                      <a:pt x="60" y="8085"/>
                      <a:pt x="131" y="8085"/>
                    </a:cubicBezTo>
                    <a:lnTo>
                      <a:pt x="6465" y="8085"/>
                    </a:lnTo>
                    <a:cubicBezTo>
                      <a:pt x="6525" y="8085"/>
                      <a:pt x="6561" y="8037"/>
                      <a:pt x="6584" y="8002"/>
                    </a:cubicBezTo>
                    <a:lnTo>
                      <a:pt x="7906" y="3715"/>
                    </a:lnTo>
                    <a:cubicBezTo>
                      <a:pt x="7918" y="3632"/>
                      <a:pt x="7882" y="3572"/>
                      <a:pt x="7811" y="3549"/>
                    </a:cubicBezTo>
                    <a:cubicBezTo>
                      <a:pt x="7799" y="3547"/>
                      <a:pt x="7788" y="3546"/>
                      <a:pt x="7777" y="3546"/>
                    </a:cubicBezTo>
                    <a:cubicBezTo>
                      <a:pt x="7721" y="3546"/>
                      <a:pt x="7674" y="3572"/>
                      <a:pt x="7644" y="3632"/>
                    </a:cubicBezTo>
                    <a:lnTo>
                      <a:pt x="6870" y="6132"/>
                    </a:lnTo>
                    <a:lnTo>
                      <a:pt x="7727" y="989"/>
                    </a:lnTo>
                    <a:lnTo>
                      <a:pt x="8466" y="989"/>
                    </a:lnTo>
                    <a:lnTo>
                      <a:pt x="7799" y="3144"/>
                    </a:lnTo>
                    <a:cubicBezTo>
                      <a:pt x="7787" y="3215"/>
                      <a:pt x="7811" y="3275"/>
                      <a:pt x="7882" y="3311"/>
                    </a:cubicBezTo>
                    <a:lnTo>
                      <a:pt x="7930" y="3311"/>
                    </a:lnTo>
                    <a:cubicBezTo>
                      <a:pt x="7989" y="3311"/>
                      <a:pt x="8037" y="3275"/>
                      <a:pt x="8049" y="3215"/>
                    </a:cubicBezTo>
                    <a:lnTo>
                      <a:pt x="8763" y="894"/>
                    </a:lnTo>
                    <a:cubicBezTo>
                      <a:pt x="8799" y="870"/>
                      <a:pt x="8799" y="822"/>
                      <a:pt x="8763" y="798"/>
                    </a:cubicBezTo>
                    <a:cubicBezTo>
                      <a:pt x="8739" y="763"/>
                      <a:pt x="8704" y="739"/>
                      <a:pt x="8668" y="739"/>
                    </a:cubicBezTo>
                    <a:lnTo>
                      <a:pt x="7787" y="739"/>
                    </a:lnTo>
                    <a:lnTo>
                      <a:pt x="7835" y="501"/>
                    </a:lnTo>
                    <a:cubicBezTo>
                      <a:pt x="7835" y="453"/>
                      <a:pt x="7835" y="417"/>
                      <a:pt x="7799" y="394"/>
                    </a:cubicBezTo>
                    <a:cubicBezTo>
                      <a:pt x="7763" y="358"/>
                      <a:pt x="7739" y="346"/>
                      <a:pt x="7692" y="346"/>
                    </a:cubicBezTo>
                    <a:lnTo>
                      <a:pt x="6596" y="346"/>
                    </a:lnTo>
                    <a:lnTo>
                      <a:pt x="6596" y="143"/>
                    </a:lnTo>
                    <a:cubicBezTo>
                      <a:pt x="6596" y="60"/>
                      <a:pt x="6537" y="1"/>
                      <a:pt x="64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3335;p64">
                <a:extLst>
                  <a:ext uri="{FF2B5EF4-FFF2-40B4-BE49-F238E27FC236}">
                    <a16:creationId xmlns:a16="http://schemas.microsoft.com/office/drawing/2014/main" id="{437B7CFE-26B0-4704-B215-C78F63895C47}"/>
                  </a:ext>
                </a:extLst>
              </p:cNvPr>
              <p:cNvSpPr/>
              <p:nvPr/>
            </p:nvSpPr>
            <p:spPr>
              <a:xfrm>
                <a:off x="4212047" y="2926777"/>
                <a:ext cx="144826" cy="234619"/>
              </a:xfrm>
              <a:custGeom>
                <a:avLst/>
                <a:gdLst/>
                <a:ahLst/>
                <a:cxnLst/>
                <a:rect l="l" t="t" r="r" b="b"/>
                <a:pathLst>
                  <a:path w="4550" h="7371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lnTo>
                      <a:pt x="1" y="7239"/>
                    </a:lnTo>
                    <a:cubicBezTo>
                      <a:pt x="1" y="7311"/>
                      <a:pt x="60" y="7370"/>
                      <a:pt x="132" y="7370"/>
                    </a:cubicBezTo>
                    <a:cubicBezTo>
                      <a:pt x="203" y="7370"/>
                      <a:pt x="263" y="7311"/>
                      <a:pt x="263" y="7239"/>
                    </a:cubicBezTo>
                    <a:lnTo>
                      <a:pt x="263" y="262"/>
                    </a:lnTo>
                    <a:lnTo>
                      <a:pt x="1763" y="262"/>
                    </a:lnTo>
                    <a:lnTo>
                      <a:pt x="2299" y="810"/>
                    </a:lnTo>
                    <a:cubicBezTo>
                      <a:pt x="2335" y="845"/>
                      <a:pt x="2358" y="857"/>
                      <a:pt x="2394" y="857"/>
                    </a:cubicBezTo>
                    <a:lnTo>
                      <a:pt x="4418" y="857"/>
                    </a:lnTo>
                    <a:cubicBezTo>
                      <a:pt x="4490" y="857"/>
                      <a:pt x="4549" y="798"/>
                      <a:pt x="4549" y="726"/>
                    </a:cubicBezTo>
                    <a:cubicBezTo>
                      <a:pt x="4537" y="655"/>
                      <a:pt x="4478" y="595"/>
                      <a:pt x="4418" y="595"/>
                    </a:cubicBezTo>
                    <a:lnTo>
                      <a:pt x="2454" y="595"/>
                    </a:lnTo>
                    <a:lnTo>
                      <a:pt x="1918" y="36"/>
                    </a:lnTo>
                    <a:cubicBezTo>
                      <a:pt x="1882" y="12"/>
                      <a:pt x="1858" y="0"/>
                      <a:pt x="18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3336;p64">
                <a:extLst>
                  <a:ext uri="{FF2B5EF4-FFF2-40B4-BE49-F238E27FC236}">
                    <a16:creationId xmlns:a16="http://schemas.microsoft.com/office/drawing/2014/main" id="{CB432A7C-53BA-4CCE-93CC-3E52D3307AFB}"/>
                  </a:ext>
                </a:extLst>
              </p:cNvPr>
              <p:cNvSpPr/>
              <p:nvPr/>
            </p:nvSpPr>
            <p:spPr>
              <a:xfrm>
                <a:off x="4246550" y="2996103"/>
                <a:ext cx="28074" cy="28106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3" extrusionOk="0">
                    <a:moveTo>
                      <a:pt x="620" y="263"/>
                    </a:moveTo>
                    <a:lnTo>
                      <a:pt x="620" y="608"/>
                    </a:lnTo>
                    <a:lnTo>
                      <a:pt x="262" y="608"/>
                    </a:lnTo>
                    <a:lnTo>
                      <a:pt x="262" y="263"/>
                    </a:lnTo>
                    <a:close/>
                    <a:moveTo>
                      <a:pt x="131" y="1"/>
                    </a:moveTo>
                    <a:cubicBezTo>
                      <a:pt x="60" y="1"/>
                      <a:pt x="0" y="60"/>
                      <a:pt x="0" y="144"/>
                    </a:cubicBezTo>
                    <a:lnTo>
                      <a:pt x="0" y="751"/>
                    </a:lnTo>
                    <a:cubicBezTo>
                      <a:pt x="0" y="822"/>
                      <a:pt x="60" y="882"/>
                      <a:pt x="131" y="882"/>
                    </a:cubicBezTo>
                    <a:lnTo>
                      <a:pt x="739" y="882"/>
                    </a:lnTo>
                    <a:cubicBezTo>
                      <a:pt x="822" y="882"/>
                      <a:pt x="881" y="822"/>
                      <a:pt x="881" y="751"/>
                    </a:cubicBezTo>
                    <a:lnTo>
                      <a:pt x="881" y="144"/>
                    </a:lnTo>
                    <a:cubicBezTo>
                      <a:pt x="881" y="60"/>
                      <a:pt x="822" y="1"/>
                      <a:pt x="7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337;p64">
                <a:extLst>
                  <a:ext uri="{FF2B5EF4-FFF2-40B4-BE49-F238E27FC236}">
                    <a16:creationId xmlns:a16="http://schemas.microsoft.com/office/drawing/2014/main" id="{346AC0A6-61BF-4657-8BA6-172832A68ACE}"/>
                  </a:ext>
                </a:extLst>
              </p:cNvPr>
              <p:cNvSpPr/>
              <p:nvPr/>
            </p:nvSpPr>
            <p:spPr>
              <a:xfrm>
                <a:off x="4285956" y="3015456"/>
                <a:ext cx="97814" cy="8753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275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74"/>
                      <a:pt x="132" y="274"/>
                    </a:cubicBezTo>
                    <a:lnTo>
                      <a:pt x="2942" y="274"/>
                    </a:lnTo>
                    <a:cubicBezTo>
                      <a:pt x="3013" y="274"/>
                      <a:pt x="3072" y="214"/>
                      <a:pt x="3072" y="143"/>
                    </a:cubicBezTo>
                    <a:cubicBezTo>
                      <a:pt x="3072" y="72"/>
                      <a:pt x="3013" y="0"/>
                      <a:pt x="29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338;p64">
                <a:extLst>
                  <a:ext uri="{FF2B5EF4-FFF2-40B4-BE49-F238E27FC236}">
                    <a16:creationId xmlns:a16="http://schemas.microsoft.com/office/drawing/2014/main" id="{0CDBA6B3-EC89-43A1-B06C-FCDDE21D8585}"/>
                  </a:ext>
                </a:extLst>
              </p:cNvPr>
              <p:cNvSpPr/>
              <p:nvPr/>
            </p:nvSpPr>
            <p:spPr>
              <a:xfrm>
                <a:off x="4285956" y="3001800"/>
                <a:ext cx="30366" cy="8753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5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4"/>
                      <a:pt x="132" y="274"/>
                    </a:cubicBezTo>
                    <a:lnTo>
                      <a:pt x="810" y="274"/>
                    </a:lnTo>
                    <a:cubicBezTo>
                      <a:pt x="894" y="274"/>
                      <a:pt x="953" y="215"/>
                      <a:pt x="953" y="132"/>
                    </a:cubicBezTo>
                    <a:cubicBezTo>
                      <a:pt x="953" y="60"/>
                      <a:pt x="894" y="1"/>
                      <a:pt x="8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339;p64">
                <a:extLst>
                  <a:ext uri="{FF2B5EF4-FFF2-40B4-BE49-F238E27FC236}">
                    <a16:creationId xmlns:a16="http://schemas.microsoft.com/office/drawing/2014/main" id="{7F0DD3F7-8958-492A-A685-6633BF0E10B2}"/>
                  </a:ext>
                </a:extLst>
              </p:cNvPr>
              <p:cNvSpPr/>
              <p:nvPr/>
            </p:nvSpPr>
            <p:spPr>
              <a:xfrm>
                <a:off x="4246550" y="3060177"/>
                <a:ext cx="28074" cy="28074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620" y="274"/>
                    </a:moveTo>
                    <a:lnTo>
                      <a:pt x="620" y="631"/>
                    </a:lnTo>
                    <a:lnTo>
                      <a:pt x="262" y="631"/>
                    </a:lnTo>
                    <a:lnTo>
                      <a:pt x="262" y="274"/>
                    </a:lnTo>
                    <a:close/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750"/>
                    </a:lnTo>
                    <a:cubicBezTo>
                      <a:pt x="0" y="822"/>
                      <a:pt x="60" y="881"/>
                      <a:pt x="131" y="881"/>
                    </a:cubicBezTo>
                    <a:lnTo>
                      <a:pt x="739" y="881"/>
                    </a:lnTo>
                    <a:cubicBezTo>
                      <a:pt x="822" y="881"/>
                      <a:pt x="881" y="822"/>
                      <a:pt x="881" y="750"/>
                    </a:cubicBezTo>
                    <a:lnTo>
                      <a:pt x="881" y="131"/>
                    </a:lnTo>
                    <a:cubicBezTo>
                      <a:pt x="881" y="60"/>
                      <a:pt x="822" y="0"/>
                      <a:pt x="7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40;p64">
                <a:extLst>
                  <a:ext uri="{FF2B5EF4-FFF2-40B4-BE49-F238E27FC236}">
                    <a16:creationId xmlns:a16="http://schemas.microsoft.com/office/drawing/2014/main" id="{52EC1D04-B35A-4BC9-9E96-92C41573337B}"/>
                  </a:ext>
                </a:extLst>
              </p:cNvPr>
              <p:cNvSpPr/>
              <p:nvPr/>
            </p:nvSpPr>
            <p:spPr>
              <a:xfrm>
                <a:off x="4285952" y="3080261"/>
                <a:ext cx="97814" cy="8371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263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3"/>
                      <a:pt x="60" y="262"/>
                      <a:pt x="132" y="262"/>
                    </a:cubicBezTo>
                    <a:lnTo>
                      <a:pt x="2942" y="262"/>
                    </a:lnTo>
                    <a:cubicBezTo>
                      <a:pt x="3013" y="262"/>
                      <a:pt x="3072" y="203"/>
                      <a:pt x="3072" y="131"/>
                    </a:cubicBezTo>
                    <a:cubicBezTo>
                      <a:pt x="3072" y="48"/>
                      <a:pt x="3013" y="0"/>
                      <a:pt x="29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1;p64">
                <a:extLst>
                  <a:ext uri="{FF2B5EF4-FFF2-40B4-BE49-F238E27FC236}">
                    <a16:creationId xmlns:a16="http://schemas.microsoft.com/office/drawing/2014/main" id="{C5A0E659-E281-492B-BD62-0F98FBC1ACB7}"/>
                  </a:ext>
                </a:extLst>
              </p:cNvPr>
              <p:cNvSpPr/>
              <p:nvPr/>
            </p:nvSpPr>
            <p:spPr>
              <a:xfrm>
                <a:off x="4285956" y="3066224"/>
                <a:ext cx="30366" cy="8753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5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43"/>
                    </a:cubicBezTo>
                    <a:cubicBezTo>
                      <a:pt x="1" y="215"/>
                      <a:pt x="60" y="274"/>
                      <a:pt x="132" y="274"/>
                    </a:cubicBezTo>
                    <a:lnTo>
                      <a:pt x="810" y="274"/>
                    </a:lnTo>
                    <a:cubicBezTo>
                      <a:pt x="894" y="274"/>
                      <a:pt x="953" y="215"/>
                      <a:pt x="953" y="143"/>
                    </a:cubicBezTo>
                    <a:cubicBezTo>
                      <a:pt x="953" y="60"/>
                      <a:pt x="894" y="1"/>
                      <a:pt x="8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42;p64">
                <a:extLst>
                  <a:ext uri="{FF2B5EF4-FFF2-40B4-BE49-F238E27FC236}">
                    <a16:creationId xmlns:a16="http://schemas.microsoft.com/office/drawing/2014/main" id="{666242C3-0C4F-424D-BC84-DAE408665046}"/>
                  </a:ext>
                </a:extLst>
              </p:cNvPr>
              <p:cNvSpPr/>
              <p:nvPr/>
            </p:nvSpPr>
            <p:spPr>
              <a:xfrm>
                <a:off x="4246550" y="3124601"/>
                <a:ext cx="28074" cy="28074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620" y="250"/>
                    </a:moveTo>
                    <a:lnTo>
                      <a:pt x="620" y="607"/>
                    </a:lnTo>
                    <a:lnTo>
                      <a:pt x="262" y="607"/>
                    </a:lnTo>
                    <a:lnTo>
                      <a:pt x="262" y="250"/>
                    </a:lnTo>
                    <a:close/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738"/>
                    </a:lnTo>
                    <a:cubicBezTo>
                      <a:pt x="0" y="822"/>
                      <a:pt x="60" y="881"/>
                      <a:pt x="131" y="881"/>
                    </a:cubicBezTo>
                    <a:lnTo>
                      <a:pt x="739" y="881"/>
                    </a:lnTo>
                    <a:cubicBezTo>
                      <a:pt x="822" y="881"/>
                      <a:pt x="881" y="822"/>
                      <a:pt x="881" y="738"/>
                    </a:cubicBezTo>
                    <a:lnTo>
                      <a:pt x="881" y="131"/>
                    </a:lnTo>
                    <a:cubicBezTo>
                      <a:pt x="881" y="60"/>
                      <a:pt x="822" y="0"/>
                      <a:pt x="7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43;p64">
                <a:extLst>
                  <a:ext uri="{FF2B5EF4-FFF2-40B4-BE49-F238E27FC236}">
                    <a16:creationId xmlns:a16="http://schemas.microsoft.com/office/drawing/2014/main" id="{A179C11E-CC79-4803-8AF4-BAD22DE404AC}"/>
                  </a:ext>
                </a:extLst>
              </p:cNvPr>
              <p:cNvSpPr/>
              <p:nvPr/>
            </p:nvSpPr>
            <p:spPr>
              <a:xfrm>
                <a:off x="4285956" y="3143921"/>
                <a:ext cx="97814" cy="8753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275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5"/>
                      <a:pt x="60" y="274"/>
                      <a:pt x="132" y="274"/>
                    </a:cubicBezTo>
                    <a:lnTo>
                      <a:pt x="2942" y="274"/>
                    </a:lnTo>
                    <a:cubicBezTo>
                      <a:pt x="3013" y="274"/>
                      <a:pt x="3072" y="215"/>
                      <a:pt x="3072" y="131"/>
                    </a:cubicBezTo>
                    <a:cubicBezTo>
                      <a:pt x="3072" y="60"/>
                      <a:pt x="3013" y="0"/>
                      <a:pt x="29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44;p64">
                <a:extLst>
                  <a:ext uri="{FF2B5EF4-FFF2-40B4-BE49-F238E27FC236}">
                    <a16:creationId xmlns:a16="http://schemas.microsoft.com/office/drawing/2014/main" id="{E0BCC73C-D288-4E2B-949C-3B716054A355}"/>
                  </a:ext>
                </a:extLst>
              </p:cNvPr>
              <p:cNvSpPr/>
              <p:nvPr/>
            </p:nvSpPr>
            <p:spPr>
              <a:xfrm>
                <a:off x="4285956" y="3130266"/>
                <a:ext cx="30366" cy="837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63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63"/>
                      <a:pt x="132" y="263"/>
                    </a:cubicBezTo>
                    <a:lnTo>
                      <a:pt x="810" y="263"/>
                    </a:lnTo>
                    <a:cubicBezTo>
                      <a:pt x="894" y="263"/>
                      <a:pt x="953" y="215"/>
                      <a:pt x="953" y="132"/>
                    </a:cubicBezTo>
                    <a:cubicBezTo>
                      <a:pt x="953" y="60"/>
                      <a:pt x="894" y="1"/>
                      <a:pt x="8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Text Placeholder 1">
              <a:extLst>
                <a:ext uri="{FF2B5EF4-FFF2-40B4-BE49-F238E27FC236}">
                  <a16:creationId xmlns:a16="http://schemas.microsoft.com/office/drawing/2014/main" id="{2620AC45-C975-49B2-95C4-D0E9E851D442}"/>
                </a:ext>
              </a:extLst>
            </p:cNvPr>
            <p:cNvSpPr txBox="1">
              <a:spLocks/>
            </p:cNvSpPr>
            <p:nvPr/>
          </p:nvSpPr>
          <p:spPr>
            <a:xfrm>
              <a:off x="3952616" y="2696803"/>
              <a:ext cx="2626253" cy="600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ven Pro"/>
                <a:buChar char="●"/>
                <a:defRPr sz="18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○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●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○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●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○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114300" indent="0" algn="just">
                <a:buFont typeface="Maven Pro"/>
                <a:buNone/>
              </a:pPr>
              <a:r>
                <a:rPr lang="en-US" sz="1400" dirty="0"/>
                <a:t>Data yang </a:t>
              </a:r>
              <a:r>
                <a:rPr lang="en-US" sz="1400" dirty="0" err="1"/>
                <a:t>diinput</a:t>
              </a:r>
              <a:r>
                <a:rPr lang="en-US" sz="1400" dirty="0"/>
                <a:t> </a:t>
              </a:r>
              <a:r>
                <a:rPr lang="en-US" sz="1400" dirty="0" err="1"/>
                <a:t>akan</a:t>
              </a:r>
              <a:r>
                <a:rPr lang="en-US" sz="1400" dirty="0"/>
                <a:t> di </a:t>
              </a:r>
              <a:r>
                <a:rPr lang="en-US" sz="1400" dirty="0" err="1"/>
                <a:t>kumpulkan</a:t>
              </a:r>
              <a:r>
                <a:rPr lang="en-US" sz="1400" dirty="0"/>
                <a:t> </a:t>
              </a:r>
              <a:endParaRPr lang="en-ID" sz="1400" dirty="0"/>
            </a:p>
          </p:txBody>
        </p: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9ECA467-5A1A-4468-AA6E-1CAEB590358A}"/>
              </a:ext>
            </a:extLst>
          </p:cNvPr>
          <p:cNvSpPr/>
          <p:nvPr/>
        </p:nvSpPr>
        <p:spPr>
          <a:xfrm>
            <a:off x="3890781" y="1615201"/>
            <a:ext cx="530161" cy="389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470131-0CB0-4040-B633-B10D183F086B}"/>
              </a:ext>
            </a:extLst>
          </p:cNvPr>
          <p:cNvGrpSpPr/>
          <p:nvPr/>
        </p:nvGrpSpPr>
        <p:grpSpPr>
          <a:xfrm>
            <a:off x="4507393" y="1321771"/>
            <a:ext cx="1664807" cy="1370155"/>
            <a:chOff x="5452408" y="1415717"/>
            <a:chExt cx="2605235" cy="2144139"/>
          </a:xfrm>
        </p:grpSpPr>
        <p:grpSp>
          <p:nvGrpSpPr>
            <p:cNvPr id="41" name="Google Shape;11975;p61">
              <a:extLst>
                <a:ext uri="{FF2B5EF4-FFF2-40B4-BE49-F238E27FC236}">
                  <a16:creationId xmlns:a16="http://schemas.microsoft.com/office/drawing/2014/main" id="{8B6645FA-4CAC-4A15-AB30-EFBAB0DC3352}"/>
                </a:ext>
              </a:extLst>
            </p:cNvPr>
            <p:cNvGrpSpPr/>
            <p:nvPr/>
          </p:nvGrpSpPr>
          <p:grpSpPr>
            <a:xfrm>
              <a:off x="6114520" y="1415717"/>
              <a:ext cx="1281010" cy="1154473"/>
              <a:chOff x="4024133" y="1976972"/>
              <a:chExt cx="368185" cy="331816"/>
            </a:xfrm>
            <a:solidFill>
              <a:schemeClr val="bg1"/>
            </a:solidFill>
          </p:grpSpPr>
          <p:sp>
            <p:nvSpPr>
              <p:cNvPr id="42" name="Google Shape;11976;p61">
                <a:extLst>
                  <a:ext uri="{FF2B5EF4-FFF2-40B4-BE49-F238E27FC236}">
                    <a16:creationId xmlns:a16="http://schemas.microsoft.com/office/drawing/2014/main" id="{F5778D69-9189-479C-87D9-E317184541B2}"/>
                  </a:ext>
                </a:extLst>
              </p:cNvPr>
              <p:cNvSpPr/>
              <p:nvPr/>
            </p:nvSpPr>
            <p:spPr>
              <a:xfrm>
                <a:off x="4024133" y="1976972"/>
                <a:ext cx="368185" cy="331816"/>
              </a:xfrm>
              <a:custGeom>
                <a:avLst/>
                <a:gdLst/>
                <a:ahLst/>
                <a:cxnLst/>
                <a:rect l="l" t="t" r="r" b="b"/>
                <a:pathLst>
                  <a:path w="11622" h="10474" extrusionOk="0">
                    <a:moveTo>
                      <a:pt x="9026" y="0"/>
                    </a:moveTo>
                    <a:cubicBezTo>
                      <a:pt x="7585" y="0"/>
                      <a:pt x="6430" y="1179"/>
                      <a:pt x="6430" y="2608"/>
                    </a:cubicBezTo>
                    <a:cubicBezTo>
                      <a:pt x="6430" y="3072"/>
                      <a:pt x="6549" y="3513"/>
                      <a:pt x="6763" y="3882"/>
                    </a:cubicBezTo>
                    <a:lnTo>
                      <a:pt x="5680" y="3882"/>
                    </a:lnTo>
                    <a:cubicBezTo>
                      <a:pt x="5597" y="3882"/>
                      <a:pt x="5513" y="3965"/>
                      <a:pt x="5513" y="4048"/>
                    </a:cubicBezTo>
                    <a:cubicBezTo>
                      <a:pt x="5513" y="4144"/>
                      <a:pt x="5597" y="4215"/>
                      <a:pt x="5680" y="4215"/>
                    </a:cubicBezTo>
                    <a:lnTo>
                      <a:pt x="6978" y="4215"/>
                    </a:lnTo>
                    <a:cubicBezTo>
                      <a:pt x="7454" y="4810"/>
                      <a:pt x="8192" y="5191"/>
                      <a:pt x="9014" y="5191"/>
                    </a:cubicBezTo>
                    <a:cubicBezTo>
                      <a:pt x="9180" y="5191"/>
                      <a:pt x="9359" y="5180"/>
                      <a:pt x="9502" y="5156"/>
                    </a:cubicBezTo>
                    <a:lnTo>
                      <a:pt x="9502" y="5775"/>
                    </a:lnTo>
                    <a:lnTo>
                      <a:pt x="977" y="5775"/>
                    </a:lnTo>
                    <a:cubicBezTo>
                      <a:pt x="905" y="5775"/>
                      <a:pt x="834" y="5834"/>
                      <a:pt x="810" y="5906"/>
                    </a:cubicBezTo>
                    <a:lnTo>
                      <a:pt x="322" y="8466"/>
                    </a:lnTo>
                    <a:lnTo>
                      <a:pt x="322" y="2965"/>
                    </a:lnTo>
                    <a:lnTo>
                      <a:pt x="2691" y="2965"/>
                    </a:lnTo>
                    <a:lnTo>
                      <a:pt x="3882" y="4156"/>
                    </a:lnTo>
                    <a:cubicBezTo>
                      <a:pt x="3906" y="4179"/>
                      <a:pt x="3953" y="4203"/>
                      <a:pt x="4001" y="4203"/>
                    </a:cubicBezTo>
                    <a:lnTo>
                      <a:pt x="5001" y="4203"/>
                    </a:lnTo>
                    <a:cubicBezTo>
                      <a:pt x="5085" y="4203"/>
                      <a:pt x="5156" y="4120"/>
                      <a:pt x="5156" y="4037"/>
                    </a:cubicBezTo>
                    <a:cubicBezTo>
                      <a:pt x="5156" y="3941"/>
                      <a:pt x="5085" y="3870"/>
                      <a:pt x="5001" y="3870"/>
                    </a:cubicBezTo>
                    <a:lnTo>
                      <a:pt x="4073" y="3870"/>
                    </a:lnTo>
                    <a:lnTo>
                      <a:pt x="2882" y="2679"/>
                    </a:lnTo>
                    <a:cubicBezTo>
                      <a:pt x="2858" y="2655"/>
                      <a:pt x="2810" y="2632"/>
                      <a:pt x="2763" y="2632"/>
                    </a:cubicBezTo>
                    <a:lnTo>
                      <a:pt x="155" y="2632"/>
                    </a:lnTo>
                    <a:cubicBezTo>
                      <a:pt x="72" y="2632"/>
                      <a:pt x="1" y="2715"/>
                      <a:pt x="1" y="2798"/>
                    </a:cubicBezTo>
                    <a:lnTo>
                      <a:pt x="1" y="10299"/>
                    </a:lnTo>
                    <a:cubicBezTo>
                      <a:pt x="1" y="10457"/>
                      <a:pt x="121" y="10466"/>
                      <a:pt x="248" y="10466"/>
                    </a:cubicBezTo>
                    <a:cubicBezTo>
                      <a:pt x="264" y="10466"/>
                      <a:pt x="281" y="10466"/>
                      <a:pt x="298" y="10466"/>
                    </a:cubicBezTo>
                    <a:cubicBezTo>
                      <a:pt x="414" y="10466"/>
                      <a:pt x="3457" y="10474"/>
                      <a:pt x="6062" y="10474"/>
                    </a:cubicBezTo>
                    <a:cubicBezTo>
                      <a:pt x="8016" y="10474"/>
                      <a:pt x="9723" y="10469"/>
                      <a:pt x="9764" y="10454"/>
                    </a:cubicBezTo>
                    <a:cubicBezTo>
                      <a:pt x="9799" y="10418"/>
                      <a:pt x="9847" y="10371"/>
                      <a:pt x="9859" y="10335"/>
                    </a:cubicBezTo>
                    <a:lnTo>
                      <a:pt x="10192" y="8609"/>
                    </a:lnTo>
                    <a:cubicBezTo>
                      <a:pt x="10204" y="8513"/>
                      <a:pt x="10145" y="8430"/>
                      <a:pt x="10061" y="8406"/>
                    </a:cubicBezTo>
                    <a:cubicBezTo>
                      <a:pt x="10053" y="8405"/>
                      <a:pt x="10045" y="8405"/>
                      <a:pt x="10037" y="8405"/>
                    </a:cubicBezTo>
                    <a:cubicBezTo>
                      <a:pt x="9952" y="8405"/>
                      <a:pt x="9881" y="8461"/>
                      <a:pt x="9859" y="8537"/>
                    </a:cubicBezTo>
                    <a:lnTo>
                      <a:pt x="9561" y="10121"/>
                    </a:lnTo>
                    <a:lnTo>
                      <a:pt x="393" y="10121"/>
                    </a:lnTo>
                    <a:lnTo>
                      <a:pt x="1155" y="6132"/>
                    </a:lnTo>
                    <a:lnTo>
                      <a:pt x="10335" y="6132"/>
                    </a:lnTo>
                    <a:lnTo>
                      <a:pt x="10014" y="7870"/>
                    </a:lnTo>
                    <a:cubicBezTo>
                      <a:pt x="10002" y="7966"/>
                      <a:pt x="10061" y="8049"/>
                      <a:pt x="10145" y="8061"/>
                    </a:cubicBezTo>
                    <a:cubicBezTo>
                      <a:pt x="10159" y="8064"/>
                      <a:pt x="10173" y="8066"/>
                      <a:pt x="10186" y="8066"/>
                    </a:cubicBezTo>
                    <a:cubicBezTo>
                      <a:pt x="10263" y="8066"/>
                      <a:pt x="10325" y="8011"/>
                      <a:pt x="10335" y="7930"/>
                    </a:cubicBezTo>
                    <a:lnTo>
                      <a:pt x="10716" y="6001"/>
                    </a:lnTo>
                    <a:cubicBezTo>
                      <a:pt x="10728" y="5953"/>
                      <a:pt x="10716" y="5894"/>
                      <a:pt x="10680" y="5870"/>
                    </a:cubicBezTo>
                    <a:cubicBezTo>
                      <a:pt x="10657" y="5822"/>
                      <a:pt x="10609" y="5811"/>
                      <a:pt x="10550" y="5811"/>
                    </a:cubicBezTo>
                    <a:lnTo>
                      <a:pt x="9847" y="5811"/>
                    </a:lnTo>
                    <a:lnTo>
                      <a:pt x="9847" y="5096"/>
                    </a:lnTo>
                    <a:cubicBezTo>
                      <a:pt x="10776" y="4775"/>
                      <a:pt x="11466" y="3965"/>
                      <a:pt x="11585" y="2965"/>
                    </a:cubicBezTo>
                    <a:cubicBezTo>
                      <a:pt x="11609" y="2858"/>
                      <a:pt x="11550" y="2774"/>
                      <a:pt x="11454" y="2751"/>
                    </a:cubicBezTo>
                    <a:cubicBezTo>
                      <a:pt x="11448" y="2750"/>
                      <a:pt x="11442" y="2749"/>
                      <a:pt x="11436" y="2749"/>
                    </a:cubicBezTo>
                    <a:cubicBezTo>
                      <a:pt x="11358" y="2749"/>
                      <a:pt x="11275" y="2817"/>
                      <a:pt x="11264" y="2905"/>
                    </a:cubicBezTo>
                    <a:cubicBezTo>
                      <a:pt x="11109" y="4025"/>
                      <a:pt x="10145" y="4870"/>
                      <a:pt x="9014" y="4870"/>
                    </a:cubicBezTo>
                    <a:cubicBezTo>
                      <a:pt x="7763" y="4870"/>
                      <a:pt x="6751" y="3858"/>
                      <a:pt x="6751" y="2608"/>
                    </a:cubicBezTo>
                    <a:cubicBezTo>
                      <a:pt x="6751" y="1358"/>
                      <a:pt x="7763" y="346"/>
                      <a:pt x="9014" y="346"/>
                    </a:cubicBezTo>
                    <a:cubicBezTo>
                      <a:pt x="10133" y="346"/>
                      <a:pt x="11097" y="1179"/>
                      <a:pt x="11264" y="2274"/>
                    </a:cubicBezTo>
                    <a:cubicBezTo>
                      <a:pt x="11275" y="2363"/>
                      <a:pt x="11358" y="2431"/>
                      <a:pt x="11436" y="2431"/>
                    </a:cubicBezTo>
                    <a:cubicBezTo>
                      <a:pt x="11442" y="2431"/>
                      <a:pt x="11448" y="2430"/>
                      <a:pt x="11454" y="2429"/>
                    </a:cubicBezTo>
                    <a:cubicBezTo>
                      <a:pt x="11550" y="2417"/>
                      <a:pt x="11621" y="2322"/>
                      <a:pt x="11609" y="2239"/>
                    </a:cubicBezTo>
                    <a:cubicBezTo>
                      <a:pt x="11514" y="1620"/>
                      <a:pt x="11204" y="1060"/>
                      <a:pt x="10740" y="643"/>
                    </a:cubicBezTo>
                    <a:cubicBezTo>
                      <a:pt x="10264" y="227"/>
                      <a:pt x="9657" y="0"/>
                      <a:pt x="90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1977;p61">
                <a:extLst>
                  <a:ext uri="{FF2B5EF4-FFF2-40B4-BE49-F238E27FC236}">
                    <a16:creationId xmlns:a16="http://schemas.microsoft.com/office/drawing/2014/main" id="{18EE25DF-4A0E-4A7A-B609-6CEDB87ABA42}"/>
                  </a:ext>
                </a:extLst>
              </p:cNvPr>
              <p:cNvSpPr/>
              <p:nvPr/>
            </p:nvSpPr>
            <p:spPr>
              <a:xfrm>
                <a:off x="4296864" y="2043441"/>
                <a:ext cx="32092" cy="6377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013" extrusionOk="0">
                    <a:moveTo>
                      <a:pt x="179" y="1"/>
                    </a:moveTo>
                    <a:cubicBezTo>
                      <a:pt x="84" y="1"/>
                      <a:pt x="12" y="72"/>
                      <a:pt x="12" y="167"/>
                    </a:cubicBezTo>
                    <a:cubicBezTo>
                      <a:pt x="12" y="263"/>
                      <a:pt x="84" y="334"/>
                      <a:pt x="179" y="334"/>
                    </a:cubicBezTo>
                    <a:lnTo>
                      <a:pt x="322" y="334"/>
                    </a:lnTo>
                    <a:lnTo>
                      <a:pt x="322" y="1691"/>
                    </a:lnTo>
                    <a:lnTo>
                      <a:pt x="167" y="1691"/>
                    </a:lnTo>
                    <a:cubicBezTo>
                      <a:pt x="72" y="1691"/>
                      <a:pt x="0" y="1763"/>
                      <a:pt x="0" y="1846"/>
                    </a:cubicBezTo>
                    <a:cubicBezTo>
                      <a:pt x="0" y="1941"/>
                      <a:pt x="72" y="2013"/>
                      <a:pt x="167" y="2013"/>
                    </a:cubicBezTo>
                    <a:lnTo>
                      <a:pt x="846" y="2013"/>
                    </a:lnTo>
                    <a:cubicBezTo>
                      <a:pt x="941" y="2013"/>
                      <a:pt x="1012" y="1941"/>
                      <a:pt x="1012" y="1846"/>
                    </a:cubicBezTo>
                    <a:cubicBezTo>
                      <a:pt x="1012" y="1775"/>
                      <a:pt x="941" y="1703"/>
                      <a:pt x="846" y="1703"/>
                    </a:cubicBezTo>
                    <a:lnTo>
                      <a:pt x="667" y="1703"/>
                    </a:lnTo>
                    <a:lnTo>
                      <a:pt x="667" y="167"/>
                    </a:lnTo>
                    <a:cubicBezTo>
                      <a:pt x="667" y="72"/>
                      <a:pt x="59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978;p61">
                <a:extLst>
                  <a:ext uri="{FF2B5EF4-FFF2-40B4-BE49-F238E27FC236}">
                    <a16:creationId xmlns:a16="http://schemas.microsoft.com/office/drawing/2014/main" id="{9F6C2B27-4204-4FC7-B698-1B027A115C86}"/>
                  </a:ext>
                </a:extLst>
              </p:cNvPr>
              <p:cNvSpPr/>
              <p:nvPr/>
            </p:nvSpPr>
            <p:spPr>
              <a:xfrm>
                <a:off x="4307244" y="2014317"/>
                <a:ext cx="17012" cy="1701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37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7"/>
                      <a:pt x="119" y="536"/>
                      <a:pt x="274" y="536"/>
                    </a:cubicBezTo>
                    <a:cubicBezTo>
                      <a:pt x="417" y="536"/>
                      <a:pt x="536" y="417"/>
                      <a:pt x="536" y="263"/>
                    </a:cubicBezTo>
                    <a:cubicBezTo>
                      <a:pt x="536" y="120"/>
                      <a:pt x="417" y="1"/>
                      <a:pt x="2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E7CB40BE-3D14-4F43-B744-ED892640BEEB}"/>
                </a:ext>
              </a:extLst>
            </p:cNvPr>
            <p:cNvSpPr txBox="1">
              <a:spLocks/>
            </p:cNvSpPr>
            <p:nvPr/>
          </p:nvSpPr>
          <p:spPr>
            <a:xfrm>
              <a:off x="5452408" y="2696803"/>
              <a:ext cx="2605235" cy="863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ven Pro"/>
                <a:buChar char="●"/>
                <a:defRPr sz="18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○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●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○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●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ven Pro"/>
                <a:buChar char="○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114300" indent="0" algn="just">
                <a:buFont typeface="Maven Pro"/>
                <a:buNone/>
              </a:pPr>
              <a:r>
                <a:rPr lang="en-US" sz="1400" dirty="0"/>
                <a:t>Data </a:t>
              </a:r>
              <a:r>
                <a:rPr lang="en-US" sz="1400" dirty="0" err="1"/>
                <a:t>Simpan</a:t>
              </a:r>
              <a:r>
                <a:rPr lang="en-US" sz="1400" dirty="0"/>
                <a:t> </a:t>
              </a:r>
              <a:r>
                <a:rPr lang="en-US" sz="1400" dirty="0" err="1"/>
                <a:t>dalam</a:t>
              </a:r>
              <a:r>
                <a:rPr lang="en-US" sz="1400" dirty="0"/>
                <a:t> database</a:t>
              </a:r>
              <a:endParaRPr lang="en-ID" sz="1400" dirty="0"/>
            </a:p>
          </p:txBody>
        </p:sp>
      </p:grpSp>
      <p:grpSp>
        <p:nvGrpSpPr>
          <p:cNvPr id="49" name="Google Shape;11223;p60">
            <a:extLst>
              <a:ext uri="{FF2B5EF4-FFF2-40B4-BE49-F238E27FC236}">
                <a16:creationId xmlns:a16="http://schemas.microsoft.com/office/drawing/2014/main" id="{F53822EA-6A4A-41F7-A83D-2390D5E3DC76}"/>
              </a:ext>
            </a:extLst>
          </p:cNvPr>
          <p:cNvGrpSpPr/>
          <p:nvPr/>
        </p:nvGrpSpPr>
        <p:grpSpPr>
          <a:xfrm>
            <a:off x="6835539" y="1370262"/>
            <a:ext cx="818596" cy="713811"/>
            <a:chOff x="3082855" y="4295728"/>
            <a:chExt cx="375946" cy="327823"/>
          </a:xfrm>
          <a:solidFill>
            <a:schemeClr val="bg1"/>
          </a:solidFill>
        </p:grpSpPr>
        <p:sp>
          <p:nvSpPr>
            <p:cNvPr id="50" name="Google Shape;11224;p60">
              <a:extLst>
                <a:ext uri="{FF2B5EF4-FFF2-40B4-BE49-F238E27FC236}">
                  <a16:creationId xmlns:a16="http://schemas.microsoft.com/office/drawing/2014/main" id="{E1595C18-E1DA-441A-A064-F45D2E0C0B0A}"/>
                </a:ext>
              </a:extLst>
            </p:cNvPr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25;p60">
              <a:extLst>
                <a:ext uri="{FF2B5EF4-FFF2-40B4-BE49-F238E27FC236}">
                  <a16:creationId xmlns:a16="http://schemas.microsoft.com/office/drawing/2014/main" id="{8FEE2414-DED5-4F2E-AA30-147BA793F82A}"/>
                </a:ext>
              </a:extLst>
            </p:cNvPr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26;p60">
              <a:extLst>
                <a:ext uri="{FF2B5EF4-FFF2-40B4-BE49-F238E27FC236}">
                  <a16:creationId xmlns:a16="http://schemas.microsoft.com/office/drawing/2014/main" id="{C2791BB2-BBF7-4543-8DE7-DA7CD4B77DD3}"/>
                </a:ext>
              </a:extLst>
            </p:cNvPr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27;p60">
              <a:extLst>
                <a:ext uri="{FF2B5EF4-FFF2-40B4-BE49-F238E27FC236}">
                  <a16:creationId xmlns:a16="http://schemas.microsoft.com/office/drawing/2014/main" id="{C8B2E708-6BE6-49EC-B73E-967677B108CA}"/>
                </a:ext>
              </a:extLst>
            </p:cNvPr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28;p60">
              <a:extLst>
                <a:ext uri="{FF2B5EF4-FFF2-40B4-BE49-F238E27FC236}">
                  <a16:creationId xmlns:a16="http://schemas.microsoft.com/office/drawing/2014/main" id="{AEC3D881-011A-4364-A3E6-65C5AFA9D890}"/>
                </a:ext>
              </a:extLst>
            </p:cNvPr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29;p60">
              <a:extLst>
                <a:ext uri="{FF2B5EF4-FFF2-40B4-BE49-F238E27FC236}">
                  <a16:creationId xmlns:a16="http://schemas.microsoft.com/office/drawing/2014/main" id="{3FD60907-836B-4C38-A534-C37E3C63E804}"/>
                </a:ext>
              </a:extLst>
            </p:cNvPr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30;p60">
              <a:extLst>
                <a:ext uri="{FF2B5EF4-FFF2-40B4-BE49-F238E27FC236}">
                  <a16:creationId xmlns:a16="http://schemas.microsoft.com/office/drawing/2014/main" id="{F8F139CB-B9A5-49CC-A4FD-CE8A1711E57F}"/>
                </a:ext>
              </a:extLst>
            </p:cNvPr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31;p60">
              <a:extLst>
                <a:ext uri="{FF2B5EF4-FFF2-40B4-BE49-F238E27FC236}">
                  <a16:creationId xmlns:a16="http://schemas.microsoft.com/office/drawing/2014/main" id="{3102E752-A151-4D75-845C-3CCAB4D042B9}"/>
                </a:ext>
              </a:extLst>
            </p:cNvPr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32;p60">
              <a:extLst>
                <a:ext uri="{FF2B5EF4-FFF2-40B4-BE49-F238E27FC236}">
                  <a16:creationId xmlns:a16="http://schemas.microsoft.com/office/drawing/2014/main" id="{60CD58B2-66F1-40BB-8009-6B46A748802B}"/>
                </a:ext>
              </a:extLst>
            </p:cNvPr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33;p60">
              <a:extLst>
                <a:ext uri="{FF2B5EF4-FFF2-40B4-BE49-F238E27FC236}">
                  <a16:creationId xmlns:a16="http://schemas.microsoft.com/office/drawing/2014/main" id="{4A7C6E14-EA9A-4D8F-9353-E3DDB59A3027}"/>
                </a:ext>
              </a:extLst>
            </p:cNvPr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34;p60">
              <a:extLst>
                <a:ext uri="{FF2B5EF4-FFF2-40B4-BE49-F238E27FC236}">
                  <a16:creationId xmlns:a16="http://schemas.microsoft.com/office/drawing/2014/main" id="{FBD72298-18C6-49A3-A1EB-1DF0FCADD1F4}"/>
                </a:ext>
              </a:extLst>
            </p:cNvPr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425B0876-FD9B-413A-BAD1-2BCE0F086C27}"/>
              </a:ext>
            </a:extLst>
          </p:cNvPr>
          <p:cNvSpPr/>
          <p:nvPr/>
        </p:nvSpPr>
        <p:spPr>
          <a:xfrm>
            <a:off x="6040653" y="1690897"/>
            <a:ext cx="530161" cy="389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Text Placeholder 1">
            <a:extLst>
              <a:ext uri="{FF2B5EF4-FFF2-40B4-BE49-F238E27FC236}">
                <a16:creationId xmlns:a16="http://schemas.microsoft.com/office/drawing/2014/main" id="{BD453D74-ADAB-4708-90A3-73616E2E3828}"/>
              </a:ext>
            </a:extLst>
          </p:cNvPr>
          <p:cNvSpPr txBox="1">
            <a:spLocks/>
          </p:cNvSpPr>
          <p:nvPr/>
        </p:nvSpPr>
        <p:spPr>
          <a:xfrm>
            <a:off x="6465424" y="2161552"/>
            <a:ext cx="2533103" cy="80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 algn="just">
              <a:buFont typeface="Maven Pro"/>
              <a:buNone/>
            </a:pPr>
            <a:r>
              <a:rPr lang="en-US" sz="1400" dirty="0"/>
              <a:t>Setelah data di proses, </a:t>
            </a:r>
            <a:r>
              <a:rPr lang="en-US" sz="1400" dirty="0" err="1"/>
              <a:t>pendaftar</a:t>
            </a:r>
            <a:r>
              <a:rPr lang="en-US" sz="1400" dirty="0"/>
              <a:t> </a:t>
            </a:r>
            <a:r>
              <a:rPr lang="en-US" sz="1400" dirty="0" err="1"/>
              <a:t>baru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kartu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endParaRPr lang="en-ID" sz="1400" dirty="0"/>
          </a:p>
        </p:txBody>
      </p:sp>
      <p:sp>
        <p:nvSpPr>
          <p:cNvPr id="64" name="Arrow: Bent 63">
            <a:extLst>
              <a:ext uri="{FF2B5EF4-FFF2-40B4-BE49-F238E27FC236}">
                <a16:creationId xmlns:a16="http://schemas.microsoft.com/office/drawing/2014/main" id="{27F118CD-BB5D-4B88-91FB-E10075031127}"/>
              </a:ext>
            </a:extLst>
          </p:cNvPr>
          <p:cNvSpPr/>
          <p:nvPr/>
        </p:nvSpPr>
        <p:spPr>
          <a:xfrm rot="10800000">
            <a:off x="4357255" y="2905760"/>
            <a:ext cx="1061994" cy="4651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65" name="Google Shape;13305;p64">
            <a:extLst>
              <a:ext uri="{FF2B5EF4-FFF2-40B4-BE49-F238E27FC236}">
                <a16:creationId xmlns:a16="http://schemas.microsoft.com/office/drawing/2014/main" id="{438E104F-A64B-414A-9D93-2723075ACFC2}"/>
              </a:ext>
            </a:extLst>
          </p:cNvPr>
          <p:cNvGrpSpPr/>
          <p:nvPr/>
        </p:nvGrpSpPr>
        <p:grpSpPr>
          <a:xfrm>
            <a:off x="2955471" y="2881398"/>
            <a:ext cx="1182809" cy="1053933"/>
            <a:chOff x="1327676" y="2910480"/>
            <a:chExt cx="347934" cy="310024"/>
          </a:xfrm>
          <a:solidFill>
            <a:schemeClr val="bg1"/>
          </a:solidFill>
        </p:grpSpPr>
        <p:sp>
          <p:nvSpPr>
            <p:cNvPr id="66" name="Google Shape;13306;p64">
              <a:extLst>
                <a:ext uri="{FF2B5EF4-FFF2-40B4-BE49-F238E27FC236}">
                  <a16:creationId xmlns:a16="http://schemas.microsoft.com/office/drawing/2014/main" id="{AF21144F-7CA4-48C6-B525-CC73DF6AD5C3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307;p64">
              <a:extLst>
                <a:ext uri="{FF2B5EF4-FFF2-40B4-BE49-F238E27FC236}">
                  <a16:creationId xmlns:a16="http://schemas.microsoft.com/office/drawing/2014/main" id="{251E1D85-B7D3-4FF7-B209-D3905FA1DA4A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308;p64">
              <a:extLst>
                <a:ext uri="{FF2B5EF4-FFF2-40B4-BE49-F238E27FC236}">
                  <a16:creationId xmlns:a16="http://schemas.microsoft.com/office/drawing/2014/main" id="{F3C3C25E-1242-4A66-94DC-BC7551085DBD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3309;p64">
              <a:extLst>
                <a:ext uri="{FF2B5EF4-FFF2-40B4-BE49-F238E27FC236}">
                  <a16:creationId xmlns:a16="http://schemas.microsoft.com/office/drawing/2014/main" id="{88A56123-A140-4098-880D-717F4FB10F8E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310;p64">
              <a:extLst>
                <a:ext uri="{FF2B5EF4-FFF2-40B4-BE49-F238E27FC236}">
                  <a16:creationId xmlns:a16="http://schemas.microsoft.com/office/drawing/2014/main" id="{E79317F9-EA44-4002-B400-B108D85D0DC7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33B2EA97-2AD7-4917-B77A-0C3A750086B8}"/>
              </a:ext>
            </a:extLst>
          </p:cNvPr>
          <p:cNvSpPr txBox="1">
            <a:spLocks/>
          </p:cNvSpPr>
          <p:nvPr/>
        </p:nvSpPr>
        <p:spPr>
          <a:xfrm>
            <a:off x="2756601" y="4013395"/>
            <a:ext cx="3231612" cy="80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 algn="just">
              <a:buFont typeface="Maven Pro"/>
              <a:buNone/>
            </a:pPr>
            <a:r>
              <a:rPr lang="en-US" sz="1400" dirty="0"/>
              <a:t>Data yang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dikumpulkan</a:t>
            </a:r>
            <a:r>
              <a:rPr lang="en-US" sz="1400" dirty="0"/>
              <a:t> juga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direkomendasikan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23783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44601" y="1684852"/>
            <a:ext cx="3101400" cy="1452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70476" y="3900338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6242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sz="3000" dirty="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5863427" y="16207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Cleansing</a:t>
            </a:r>
            <a:endParaRPr dirty="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399468" y="286307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393951" y="162977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Collecting</a:t>
            </a:r>
            <a:endParaRPr dirty="0"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5863427" y="312416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 Reports,</a:t>
            </a:r>
            <a:br>
              <a:rPr lang="en" dirty="0"/>
            </a:br>
            <a:r>
              <a:rPr lang="en" dirty="0"/>
              <a:t>Visual Graph</a:t>
            </a:r>
            <a:endParaRPr dirty="0"/>
          </a:p>
        </p:txBody>
      </p:sp>
      <p:sp>
        <p:nvSpPr>
          <p:cNvPr id="609" name="Google Shape;609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cxnSpLocks/>
            <a:stCxn id="611" idx="2"/>
            <a:endCxn id="610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cxnSpLocks/>
            <a:stCxn id="610" idx="3"/>
            <a:endCxn id="612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" name="Google Shape;13319;p64">
            <a:extLst>
              <a:ext uri="{FF2B5EF4-FFF2-40B4-BE49-F238E27FC236}">
                <a16:creationId xmlns:a16="http://schemas.microsoft.com/office/drawing/2014/main" id="{37444F40-9B3A-4A3E-A6F6-DCC0C13F784D}"/>
              </a:ext>
            </a:extLst>
          </p:cNvPr>
          <p:cNvGrpSpPr/>
          <p:nvPr/>
        </p:nvGrpSpPr>
        <p:grpSpPr>
          <a:xfrm>
            <a:off x="3688876" y="1861982"/>
            <a:ext cx="356655" cy="335425"/>
            <a:chOff x="849016" y="2903255"/>
            <a:chExt cx="356655" cy="335425"/>
          </a:xfrm>
          <a:solidFill>
            <a:schemeClr val="bg2"/>
          </a:solidFill>
        </p:grpSpPr>
        <p:sp>
          <p:nvSpPr>
            <p:cNvPr id="59" name="Google Shape;13320;p64">
              <a:extLst>
                <a:ext uri="{FF2B5EF4-FFF2-40B4-BE49-F238E27FC236}">
                  <a16:creationId xmlns:a16="http://schemas.microsoft.com/office/drawing/2014/main" id="{C0CE771A-23A9-436A-A96C-EA5EDA85A6DF}"/>
                </a:ext>
              </a:extLst>
            </p:cNvPr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321;p64">
              <a:extLst>
                <a:ext uri="{FF2B5EF4-FFF2-40B4-BE49-F238E27FC236}">
                  <a16:creationId xmlns:a16="http://schemas.microsoft.com/office/drawing/2014/main" id="{CD4BAA7F-A4A4-490F-AA1D-E048371EBBA1}"/>
                </a:ext>
              </a:extLst>
            </p:cNvPr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22;p64">
              <a:extLst>
                <a:ext uri="{FF2B5EF4-FFF2-40B4-BE49-F238E27FC236}">
                  <a16:creationId xmlns:a16="http://schemas.microsoft.com/office/drawing/2014/main" id="{00F6FD0B-7D85-4523-8855-99C238A5BDE5}"/>
                </a:ext>
              </a:extLst>
            </p:cNvPr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323;p64">
              <a:extLst>
                <a:ext uri="{FF2B5EF4-FFF2-40B4-BE49-F238E27FC236}">
                  <a16:creationId xmlns:a16="http://schemas.microsoft.com/office/drawing/2014/main" id="{76887AB6-AC41-4BFA-81E6-123C86A7136F}"/>
                </a:ext>
              </a:extLst>
            </p:cNvPr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324;p64">
              <a:extLst>
                <a:ext uri="{FF2B5EF4-FFF2-40B4-BE49-F238E27FC236}">
                  <a16:creationId xmlns:a16="http://schemas.microsoft.com/office/drawing/2014/main" id="{78735378-D130-4294-8AFD-11DF4D2B53E0}"/>
                </a:ext>
              </a:extLst>
            </p:cNvPr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325;p64">
              <a:extLst>
                <a:ext uri="{FF2B5EF4-FFF2-40B4-BE49-F238E27FC236}">
                  <a16:creationId xmlns:a16="http://schemas.microsoft.com/office/drawing/2014/main" id="{E0A8EF67-DDFD-4041-B092-BCC9A28D8D7A}"/>
                </a:ext>
              </a:extLst>
            </p:cNvPr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326;p64">
              <a:extLst>
                <a:ext uri="{FF2B5EF4-FFF2-40B4-BE49-F238E27FC236}">
                  <a16:creationId xmlns:a16="http://schemas.microsoft.com/office/drawing/2014/main" id="{E5F08E30-0A02-461B-8759-7369C7C1E6C7}"/>
                </a:ext>
              </a:extLst>
            </p:cNvPr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327;p64">
              <a:extLst>
                <a:ext uri="{FF2B5EF4-FFF2-40B4-BE49-F238E27FC236}">
                  <a16:creationId xmlns:a16="http://schemas.microsoft.com/office/drawing/2014/main" id="{6DE9132C-116C-4E26-906D-A81F3EAE1978}"/>
                </a:ext>
              </a:extLst>
            </p:cNvPr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328;p64">
              <a:extLst>
                <a:ext uri="{FF2B5EF4-FFF2-40B4-BE49-F238E27FC236}">
                  <a16:creationId xmlns:a16="http://schemas.microsoft.com/office/drawing/2014/main" id="{5022EEA5-9B5C-4F27-844B-FC00FE02C65B}"/>
                </a:ext>
              </a:extLst>
            </p:cNvPr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329;p64">
              <a:extLst>
                <a:ext uri="{FF2B5EF4-FFF2-40B4-BE49-F238E27FC236}">
                  <a16:creationId xmlns:a16="http://schemas.microsoft.com/office/drawing/2014/main" id="{80EEE037-B593-4242-A8A3-9290B8B63E3D}"/>
                </a:ext>
              </a:extLst>
            </p:cNvPr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330;p64">
              <a:extLst>
                <a:ext uri="{FF2B5EF4-FFF2-40B4-BE49-F238E27FC236}">
                  <a16:creationId xmlns:a16="http://schemas.microsoft.com/office/drawing/2014/main" id="{7CC454BE-8634-4E41-9BB0-77DB7B7B29B5}"/>
                </a:ext>
              </a:extLst>
            </p:cNvPr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9851;p58">
            <a:extLst>
              <a:ext uri="{FF2B5EF4-FFF2-40B4-BE49-F238E27FC236}">
                <a16:creationId xmlns:a16="http://schemas.microsoft.com/office/drawing/2014/main" id="{4CEBA913-55E1-4BB6-AD7A-5CFA05D543B7}"/>
              </a:ext>
            </a:extLst>
          </p:cNvPr>
          <p:cNvGrpSpPr/>
          <p:nvPr/>
        </p:nvGrpSpPr>
        <p:grpSpPr>
          <a:xfrm>
            <a:off x="5139677" y="1874908"/>
            <a:ext cx="263567" cy="317614"/>
            <a:chOff x="6421399" y="2308227"/>
            <a:chExt cx="263567" cy="317614"/>
          </a:xfrm>
          <a:solidFill>
            <a:schemeClr val="bg2"/>
          </a:solidFill>
        </p:grpSpPr>
        <p:sp>
          <p:nvSpPr>
            <p:cNvPr id="76" name="Google Shape;9852;p58">
              <a:extLst>
                <a:ext uri="{FF2B5EF4-FFF2-40B4-BE49-F238E27FC236}">
                  <a16:creationId xmlns:a16="http://schemas.microsoft.com/office/drawing/2014/main" id="{D25D9C51-95CC-4826-B250-7F56A178ABA5}"/>
                </a:ext>
              </a:extLst>
            </p:cNvPr>
            <p:cNvSpPr/>
            <p:nvPr/>
          </p:nvSpPr>
          <p:spPr>
            <a:xfrm>
              <a:off x="6421399" y="2308227"/>
              <a:ext cx="263567" cy="317614"/>
            </a:xfrm>
            <a:custGeom>
              <a:avLst/>
              <a:gdLst/>
              <a:ahLst/>
              <a:cxnLst/>
              <a:rect l="l" t="t" r="r" b="b"/>
              <a:pathLst>
                <a:path w="8300" h="10002" extrusionOk="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7" name="Google Shape;9853;p58">
              <a:extLst>
                <a:ext uri="{FF2B5EF4-FFF2-40B4-BE49-F238E27FC236}">
                  <a16:creationId xmlns:a16="http://schemas.microsoft.com/office/drawing/2014/main" id="{62421358-1FF6-4750-9611-D01BDB3C4023}"/>
                </a:ext>
              </a:extLst>
            </p:cNvPr>
            <p:cNvSpPr/>
            <p:nvPr/>
          </p:nvSpPr>
          <p:spPr>
            <a:xfrm>
              <a:off x="6539750" y="2414860"/>
              <a:ext cx="26484" cy="162236"/>
            </a:xfrm>
            <a:custGeom>
              <a:avLst/>
              <a:gdLst/>
              <a:ahLst/>
              <a:cxnLst/>
              <a:rect l="l" t="t" r="r" b="b"/>
              <a:pathLst>
                <a:path w="834" h="5109" extrusionOk="0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8" name="Google Shape;9854;p58">
              <a:extLst>
                <a:ext uri="{FF2B5EF4-FFF2-40B4-BE49-F238E27FC236}">
                  <a16:creationId xmlns:a16="http://schemas.microsoft.com/office/drawing/2014/main" id="{76C523B3-F0E9-465D-A934-08150508B854}"/>
                </a:ext>
              </a:extLst>
            </p:cNvPr>
            <p:cNvSpPr/>
            <p:nvPr/>
          </p:nvSpPr>
          <p:spPr>
            <a:xfrm>
              <a:off x="6590018" y="2414479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9" name="Google Shape;9855;p58">
              <a:extLst>
                <a:ext uri="{FF2B5EF4-FFF2-40B4-BE49-F238E27FC236}">
                  <a16:creationId xmlns:a16="http://schemas.microsoft.com/office/drawing/2014/main" id="{CEB4E6B8-7B19-4555-AE87-C1C9FFDC80EA}"/>
                </a:ext>
              </a:extLst>
            </p:cNvPr>
            <p:cNvSpPr/>
            <p:nvPr/>
          </p:nvSpPr>
          <p:spPr>
            <a:xfrm>
              <a:off x="6486052" y="2414860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83" name="Google Shape;12608;p62">
            <a:extLst>
              <a:ext uri="{FF2B5EF4-FFF2-40B4-BE49-F238E27FC236}">
                <a16:creationId xmlns:a16="http://schemas.microsoft.com/office/drawing/2014/main" id="{2EF8D8B9-D8C8-4F0D-A368-BAA3A7B14AD3}"/>
              </a:ext>
            </a:extLst>
          </p:cNvPr>
          <p:cNvGrpSpPr/>
          <p:nvPr/>
        </p:nvGrpSpPr>
        <p:grpSpPr>
          <a:xfrm>
            <a:off x="3681579" y="3282943"/>
            <a:ext cx="382519" cy="350682"/>
            <a:chOff x="2903337" y="4279032"/>
            <a:chExt cx="382519" cy="350682"/>
          </a:xfrm>
          <a:solidFill>
            <a:schemeClr val="bg2"/>
          </a:solidFill>
        </p:grpSpPr>
        <p:sp>
          <p:nvSpPr>
            <p:cNvPr id="84" name="Google Shape;12609;p62">
              <a:extLst>
                <a:ext uri="{FF2B5EF4-FFF2-40B4-BE49-F238E27FC236}">
                  <a16:creationId xmlns:a16="http://schemas.microsoft.com/office/drawing/2014/main" id="{1F4AFC00-5B29-4C21-812A-4BD21C0BC20F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10;p62">
              <a:extLst>
                <a:ext uri="{FF2B5EF4-FFF2-40B4-BE49-F238E27FC236}">
                  <a16:creationId xmlns:a16="http://schemas.microsoft.com/office/drawing/2014/main" id="{57523BDD-F24F-4E44-955E-1C558A45613A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2611;p62">
              <a:extLst>
                <a:ext uri="{FF2B5EF4-FFF2-40B4-BE49-F238E27FC236}">
                  <a16:creationId xmlns:a16="http://schemas.microsoft.com/office/drawing/2014/main" id="{F581A6A2-8D8E-44BC-930F-758AB89D7CB1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612;p62">
              <a:extLst>
                <a:ext uri="{FF2B5EF4-FFF2-40B4-BE49-F238E27FC236}">
                  <a16:creationId xmlns:a16="http://schemas.microsoft.com/office/drawing/2014/main" id="{3A1F691F-DD29-4871-9DFE-BA102E8B58FB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613;p62">
              <a:extLst>
                <a:ext uri="{FF2B5EF4-FFF2-40B4-BE49-F238E27FC236}">
                  <a16:creationId xmlns:a16="http://schemas.microsoft.com/office/drawing/2014/main" id="{E6AFBBCA-9812-46A0-9E55-9FCFAA2D76D0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614;p62">
              <a:extLst>
                <a:ext uri="{FF2B5EF4-FFF2-40B4-BE49-F238E27FC236}">
                  <a16:creationId xmlns:a16="http://schemas.microsoft.com/office/drawing/2014/main" id="{80D0FBF5-555B-4575-99EB-B5E6FD1A3580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615;p62">
              <a:extLst>
                <a:ext uri="{FF2B5EF4-FFF2-40B4-BE49-F238E27FC236}">
                  <a16:creationId xmlns:a16="http://schemas.microsoft.com/office/drawing/2014/main" id="{99D2A4C9-92CC-43D8-A65B-5B262471E338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616;p62">
              <a:extLst>
                <a:ext uri="{FF2B5EF4-FFF2-40B4-BE49-F238E27FC236}">
                  <a16:creationId xmlns:a16="http://schemas.microsoft.com/office/drawing/2014/main" id="{6098B312-1E3B-4C67-A1A4-4BA784FC35FA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617;p62">
              <a:extLst>
                <a:ext uri="{FF2B5EF4-FFF2-40B4-BE49-F238E27FC236}">
                  <a16:creationId xmlns:a16="http://schemas.microsoft.com/office/drawing/2014/main" id="{C6FE4673-BF6A-4BB7-A315-1681F27FA292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618;p62">
              <a:extLst>
                <a:ext uri="{FF2B5EF4-FFF2-40B4-BE49-F238E27FC236}">
                  <a16:creationId xmlns:a16="http://schemas.microsoft.com/office/drawing/2014/main" id="{503F3449-842E-42E7-A2D1-18FFA7AB024C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619;p62">
              <a:extLst>
                <a:ext uri="{FF2B5EF4-FFF2-40B4-BE49-F238E27FC236}">
                  <a16:creationId xmlns:a16="http://schemas.microsoft.com/office/drawing/2014/main" id="{C715034E-4C9E-4121-A208-5B5E23FEFB05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620;p62">
              <a:extLst>
                <a:ext uri="{FF2B5EF4-FFF2-40B4-BE49-F238E27FC236}">
                  <a16:creationId xmlns:a16="http://schemas.microsoft.com/office/drawing/2014/main" id="{DB8DAEBA-5010-4A4F-A10C-72B73F9402E0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621;p62">
              <a:extLst>
                <a:ext uri="{FF2B5EF4-FFF2-40B4-BE49-F238E27FC236}">
                  <a16:creationId xmlns:a16="http://schemas.microsoft.com/office/drawing/2014/main" id="{77938C1F-7E06-4AB8-9B0A-EE0D144CC5EF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622;p62">
              <a:extLst>
                <a:ext uri="{FF2B5EF4-FFF2-40B4-BE49-F238E27FC236}">
                  <a16:creationId xmlns:a16="http://schemas.microsoft.com/office/drawing/2014/main" id="{82271130-1A0A-4F66-BDCB-102F8305DCB0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623;p62">
              <a:extLst>
                <a:ext uri="{FF2B5EF4-FFF2-40B4-BE49-F238E27FC236}">
                  <a16:creationId xmlns:a16="http://schemas.microsoft.com/office/drawing/2014/main" id="{B0BC5239-5E37-47FA-A926-BB74E848D956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8DBE-C42E-4DBB-9A36-8262DB099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1350" y="1373195"/>
            <a:ext cx="1881300" cy="644700"/>
          </a:xfrm>
        </p:spPr>
        <p:txBody>
          <a:bodyPr/>
          <a:lstStyle/>
          <a:p>
            <a:r>
              <a:rPr lang="it-IT" dirty="0"/>
              <a:t>kumpulan data ini terdiri dari: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FFCF9-02C8-4430-AF22-A980861EC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7659" y="2017895"/>
            <a:ext cx="1788682" cy="644700"/>
          </a:xfrm>
        </p:spPr>
        <p:txBody>
          <a:bodyPr/>
          <a:lstStyle/>
          <a:p>
            <a:r>
              <a:rPr lang="en-US" sz="2000" b="1" dirty="0">
                <a:solidFill>
                  <a:srgbClr val="92D050"/>
                </a:solidFill>
              </a:rPr>
              <a:t>7,146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rows</a:t>
            </a:r>
            <a:endParaRPr lang="en-ID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E48062-90C4-429D-8677-C53EA29D7B3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607914" y="3584117"/>
            <a:ext cx="2909280" cy="1429078"/>
          </a:xfrm>
        </p:spPr>
        <p:txBody>
          <a:bodyPr/>
          <a:lstStyle/>
          <a:p>
            <a:pPr marL="4000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Tahun</a:t>
            </a:r>
            <a:r>
              <a:rPr lang="en-US" dirty="0"/>
              <a:t> Lulus</a:t>
            </a:r>
          </a:p>
          <a:p>
            <a:pPr marL="4000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/</a:t>
            </a:r>
            <a:r>
              <a:rPr lang="en-US" dirty="0" err="1"/>
              <a:t>Diterima</a:t>
            </a:r>
            <a:endParaRPr lang="en-US" dirty="0"/>
          </a:p>
          <a:p>
            <a:pPr marL="4000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Keterampilan</a:t>
            </a:r>
            <a:endParaRPr lang="en-US" dirty="0"/>
          </a:p>
          <a:p>
            <a:pPr marL="4000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Pengalaman</a:t>
            </a:r>
            <a:endParaRPr lang="en-US" dirty="0"/>
          </a:p>
          <a:p>
            <a:pPr marL="4000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No HP</a:t>
            </a:r>
          </a:p>
          <a:p>
            <a:pPr marL="4000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  <a:endParaRPr lang="en-ID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7C7F111-6EE1-4C81-83DD-15F7DE73A61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534848" y="3645024"/>
            <a:ext cx="2084700" cy="1307265"/>
          </a:xfrm>
        </p:spPr>
        <p:txBody>
          <a:bodyPr/>
          <a:lstStyle/>
          <a:p>
            <a:pPr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Alamat </a:t>
            </a:r>
            <a:r>
              <a:rPr lang="en-US" dirty="0" err="1"/>
              <a:t>Lengkap</a:t>
            </a:r>
            <a:endParaRPr lang="en-US" dirty="0"/>
          </a:p>
          <a:p>
            <a:pPr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Kecamatan</a:t>
            </a:r>
            <a:endParaRPr lang="en-US" dirty="0"/>
          </a:p>
          <a:p>
            <a:pPr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Status</a:t>
            </a:r>
          </a:p>
          <a:p>
            <a:pPr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Pendidikan</a:t>
            </a:r>
          </a:p>
          <a:p>
            <a:pPr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Jurusan</a:t>
            </a:r>
            <a:endParaRPr lang="en-ID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C4964A9-15F8-4323-A034-2434C110F27F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201743" y="3636090"/>
            <a:ext cx="2012813" cy="1325131"/>
          </a:xfrm>
        </p:spPr>
        <p:txBody>
          <a:bodyPr/>
          <a:lstStyle/>
          <a:p>
            <a:pPr marL="400050" indent="-285750" algn="l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 err="1"/>
              <a:t>Tanggal</a:t>
            </a:r>
            <a:r>
              <a:rPr lang="en-US" dirty="0"/>
              <a:t> Daftar</a:t>
            </a:r>
          </a:p>
          <a:p>
            <a:pPr marL="4000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Nama</a:t>
            </a:r>
          </a:p>
          <a:p>
            <a:pPr marL="4000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Asal</a:t>
            </a:r>
            <a:r>
              <a:rPr lang="en-US" dirty="0"/>
              <a:t> Lahir</a:t>
            </a:r>
          </a:p>
          <a:p>
            <a:pPr marL="4000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Tanggal</a:t>
            </a:r>
            <a:r>
              <a:rPr lang="en-US" dirty="0"/>
              <a:t> Lahir</a:t>
            </a:r>
          </a:p>
          <a:p>
            <a:pPr marL="4000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endParaRPr lang="en-ID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4BDD4DC-3256-4140-9011-366A3C85952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2208150" y="372190"/>
            <a:ext cx="4727700" cy="577800"/>
          </a:xfrm>
        </p:spPr>
        <p:txBody>
          <a:bodyPr/>
          <a:lstStyle/>
          <a:p>
            <a:pPr algn="ctr"/>
            <a:r>
              <a:rPr lang="en-US" dirty="0"/>
              <a:t>Dataset Information</a:t>
            </a:r>
            <a:endParaRPr lang="en-ID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6FC3699-FC32-4BB0-B077-EEDEF0208E8A}"/>
              </a:ext>
            </a:extLst>
          </p:cNvPr>
          <p:cNvSpPr txBox="1">
            <a:spLocks/>
          </p:cNvSpPr>
          <p:nvPr/>
        </p:nvSpPr>
        <p:spPr>
          <a:xfrm>
            <a:off x="3677659" y="2869579"/>
            <a:ext cx="1788682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sz="2000" b="1" dirty="0">
                <a:solidFill>
                  <a:srgbClr val="92D050"/>
                </a:solidFill>
              </a:rPr>
              <a:t>15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features</a:t>
            </a:r>
            <a:endParaRPr lang="en-ID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Google Shape;592;p29">
            <a:extLst>
              <a:ext uri="{FF2B5EF4-FFF2-40B4-BE49-F238E27FC236}">
                <a16:creationId xmlns:a16="http://schemas.microsoft.com/office/drawing/2014/main" id="{02D259C1-21A6-4FCE-9EF2-2A9920797E46}"/>
              </a:ext>
            </a:extLst>
          </p:cNvPr>
          <p:cNvCxnSpPr>
            <a:cxnSpLocks/>
          </p:cNvCxnSpPr>
          <p:nvPr/>
        </p:nvCxnSpPr>
        <p:spPr>
          <a:xfrm>
            <a:off x="1445792" y="2730339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592;p29">
            <a:extLst>
              <a:ext uri="{FF2B5EF4-FFF2-40B4-BE49-F238E27FC236}">
                <a16:creationId xmlns:a16="http://schemas.microsoft.com/office/drawing/2014/main" id="{7B289754-D161-4C84-BCE1-A3A2583DE3AD}"/>
              </a:ext>
            </a:extLst>
          </p:cNvPr>
          <p:cNvCxnSpPr>
            <a:cxnSpLocks/>
          </p:cNvCxnSpPr>
          <p:nvPr/>
        </p:nvCxnSpPr>
        <p:spPr>
          <a:xfrm flipH="1">
            <a:off x="5730791" y="2759221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F03AAED-1817-4AE7-A602-D7E1B27FE64F}"/>
              </a:ext>
            </a:extLst>
          </p:cNvPr>
          <p:cNvGrpSpPr/>
          <p:nvPr/>
        </p:nvGrpSpPr>
        <p:grpSpPr>
          <a:xfrm>
            <a:off x="3282362" y="1946787"/>
            <a:ext cx="2567137" cy="624963"/>
            <a:chOff x="3282362" y="1946787"/>
            <a:chExt cx="2567137" cy="62496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FDE630-1837-4F8D-B639-D47693023FEE}"/>
                </a:ext>
              </a:extLst>
            </p:cNvPr>
            <p:cNvCxnSpPr>
              <a:cxnSpLocks/>
            </p:cNvCxnSpPr>
            <p:nvPr/>
          </p:nvCxnSpPr>
          <p:spPr>
            <a:xfrm>
              <a:off x="3282362" y="1946787"/>
              <a:ext cx="14748" cy="624963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E8F25D-6E1B-4799-9555-018CBD235D87}"/>
                </a:ext>
              </a:extLst>
            </p:cNvPr>
            <p:cNvCxnSpPr>
              <a:cxnSpLocks/>
            </p:cNvCxnSpPr>
            <p:nvPr/>
          </p:nvCxnSpPr>
          <p:spPr>
            <a:xfrm>
              <a:off x="3294501" y="2571750"/>
              <a:ext cx="2554998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AF69EF-5F2A-4DB3-A6A8-39ED5E3140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2142" y="1946787"/>
              <a:ext cx="14748" cy="624963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2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9">
            <a:extLst>
              <a:ext uri="{FF2B5EF4-FFF2-40B4-BE49-F238E27FC236}">
                <a16:creationId xmlns:a16="http://schemas.microsoft.com/office/drawing/2014/main" id="{C47197E1-5C62-433C-8C25-E4174AD1A5EC}"/>
              </a:ext>
            </a:extLst>
          </p:cNvPr>
          <p:cNvSpPr txBox="1">
            <a:spLocks/>
          </p:cNvSpPr>
          <p:nvPr/>
        </p:nvSpPr>
        <p:spPr>
          <a:xfrm>
            <a:off x="2208150" y="37219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/>
              <a:t>Dataset Information</a:t>
            </a:r>
            <a:endParaRPr lang="en-ID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1BFC8479-0F8E-4351-A56D-A34229C80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1350" y="1391630"/>
            <a:ext cx="1881300" cy="644700"/>
          </a:xfrm>
        </p:spPr>
        <p:txBody>
          <a:bodyPr/>
          <a:lstStyle/>
          <a:p>
            <a:r>
              <a:rPr lang="en-US" dirty="0"/>
              <a:t>Variable Description</a:t>
            </a:r>
            <a:endParaRPr lang="en-ID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6324833C-82D5-4184-A626-66143598EB6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87E8DB8B-A8B4-4567-B96A-13A96FFAB27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CF40C2A8-F5E5-4FCA-B2A7-FBF48A6BC6D7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1124EC2-34DD-43ED-93AE-FF3D8683E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64" y="1959476"/>
            <a:ext cx="5873673" cy="24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77735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1059</Words>
  <Application>Microsoft Office PowerPoint</Application>
  <PresentationFormat>On-screen Show (16:9)</PresentationFormat>
  <Paragraphs>229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Maven Pro</vt:lpstr>
      <vt:lpstr>Advent Pro SemiBold</vt:lpstr>
      <vt:lpstr>Fira Sans Condensed Medium</vt:lpstr>
      <vt:lpstr>Wingdings</vt:lpstr>
      <vt:lpstr>Proxima Nova Semibold</vt:lpstr>
      <vt:lpstr>Fira Sans Extra Condensed Medium</vt:lpstr>
      <vt:lpstr>Share Tech</vt:lpstr>
      <vt:lpstr>Proxima Nova</vt:lpstr>
      <vt:lpstr>Advent Pro Medium</vt:lpstr>
      <vt:lpstr>Arial</vt:lpstr>
      <vt:lpstr>Data Science Consulting by Slidesgo</vt:lpstr>
      <vt:lpstr>Slidesgo Final Pages</vt:lpstr>
      <vt:lpstr>JOB SEEKERS CLUSTERING</vt:lpstr>
      <vt:lpstr>Modeling</vt:lpstr>
      <vt:lpstr>Background</vt:lpstr>
      <vt:lpstr>1. Background</vt:lpstr>
      <vt:lpstr>Proses Bisnis</vt:lpstr>
      <vt:lpstr>Data Preparation</vt:lpstr>
      <vt:lpstr>Data Preparation</vt:lpstr>
      <vt:lpstr>kumpulan data ini terdiri dari:</vt:lpstr>
      <vt:lpstr>Variable Description</vt:lpstr>
      <vt:lpstr>Data Kondisi Awal</vt:lpstr>
      <vt:lpstr>Penambahan variable baru</vt:lpstr>
      <vt:lpstr>Check And Drop Duplicated Data</vt:lpstr>
      <vt:lpstr>Perubahan Values dari Kolom Keterampilan dan Pengalaman With Assumption</vt:lpstr>
      <vt:lpstr>Asumsi Perubahan Value pada Variable Keterampilan dan Pengalaman </vt:lpstr>
      <vt:lpstr>Asumsi Perubahan Value pada Variable Keterampilan dan Pengalaman </vt:lpstr>
      <vt:lpstr>Encoding</vt:lpstr>
      <vt:lpstr>EDA</vt:lpstr>
      <vt:lpstr>EDA</vt:lpstr>
      <vt:lpstr>EDA</vt:lpstr>
      <vt:lpstr>EDA</vt:lpstr>
      <vt:lpstr>EDA</vt:lpstr>
      <vt:lpstr>EDA</vt:lpstr>
      <vt:lpstr>EDA</vt:lpstr>
      <vt:lpstr>EDA</vt:lpstr>
      <vt:lpstr>Histogram Data Numerical dengan Asumsi</vt:lpstr>
      <vt:lpstr>Histogram Data Numerical Tanpa Asumsi</vt:lpstr>
      <vt:lpstr>Dealing with Outliers</vt:lpstr>
      <vt:lpstr>Dealing with Outliers</vt:lpstr>
      <vt:lpstr>Modeling</vt:lpstr>
      <vt:lpstr>Inertia</vt:lpstr>
      <vt:lpstr>K-Means Clustering</vt:lpstr>
      <vt:lpstr>K-Means Clustering</vt:lpstr>
      <vt:lpstr>Conclusion  &amp; Recommendation</vt:lpstr>
      <vt:lpstr>Conclusion</vt:lpstr>
      <vt:lpstr>Recommendation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SEEKERS CLUSTERING</dc:title>
  <dc:creator>Superchara Paradoxstream</dc:creator>
  <cp:lastModifiedBy>Activeraids External</cp:lastModifiedBy>
  <cp:revision>58</cp:revision>
  <dcterms:modified xsi:type="dcterms:W3CDTF">2023-09-30T02:06:04Z</dcterms:modified>
</cp:coreProperties>
</file>